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6"/>
  </p:notesMasterIdLst>
  <p:sldIdLst>
    <p:sldId id="256" r:id="rId2"/>
    <p:sldId id="260" r:id="rId3"/>
    <p:sldId id="261" r:id="rId4"/>
    <p:sldId id="262" r:id="rId5"/>
    <p:sldId id="268" r:id="rId6"/>
    <p:sldId id="263" r:id="rId7"/>
    <p:sldId id="264" r:id="rId8"/>
    <p:sldId id="265" r:id="rId9"/>
    <p:sldId id="266" r:id="rId10"/>
    <p:sldId id="267" r:id="rId11"/>
    <p:sldId id="269" r:id="rId12"/>
    <p:sldId id="270" r:id="rId13"/>
    <p:sldId id="272" r:id="rId14"/>
    <p:sldId id="271" r:id="rId15"/>
    <p:sldId id="273" r:id="rId16"/>
    <p:sldId id="274" r:id="rId17"/>
    <p:sldId id="275" r:id="rId18"/>
    <p:sldId id="276" r:id="rId19"/>
    <p:sldId id="277" r:id="rId20"/>
    <p:sldId id="278" r:id="rId21"/>
    <p:sldId id="291" r:id="rId22"/>
    <p:sldId id="279" r:id="rId23"/>
    <p:sldId id="280" r:id="rId24"/>
    <p:sldId id="290" r:id="rId25"/>
    <p:sldId id="292" r:id="rId26"/>
    <p:sldId id="281" r:id="rId27"/>
    <p:sldId id="282" r:id="rId28"/>
    <p:sldId id="283" r:id="rId29"/>
    <p:sldId id="284" r:id="rId30"/>
    <p:sldId id="285" r:id="rId31"/>
    <p:sldId id="286" r:id="rId32"/>
    <p:sldId id="287" r:id="rId33"/>
    <p:sldId id="288" r:id="rId34"/>
    <p:sldId id="298" r:id="rId35"/>
    <p:sldId id="299" r:id="rId36"/>
    <p:sldId id="301" r:id="rId37"/>
    <p:sldId id="303" r:id="rId38"/>
    <p:sldId id="304" r:id="rId39"/>
    <p:sldId id="305" r:id="rId40"/>
    <p:sldId id="306" r:id="rId41"/>
    <p:sldId id="308" r:id="rId42"/>
    <p:sldId id="309" r:id="rId43"/>
    <p:sldId id="310" r:id="rId44"/>
    <p:sldId id="31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AB858B6F-2A5A-4016-C516-E4B5B44EBC0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CCD5C2-FAD8-4B01-956A-D15311D8E4AB}" type="slidenum">
              <a:rPr lang="en-US" altLang="pt-BR">
                <a:latin typeface="Times" panose="02020603050405020304" pitchFamily="18" charset="0"/>
              </a:rPr>
              <a:pPr/>
              <a:t>2</a:t>
            </a:fld>
            <a:endParaRPr lang="en-US" altLang="pt-BR">
              <a:latin typeface="Times" panose="02020603050405020304" pitchFamily="18" charset="0"/>
            </a:endParaRPr>
          </a:p>
        </p:txBody>
      </p:sp>
      <p:sp>
        <p:nvSpPr>
          <p:cNvPr id="65539" name="Rectangle 2">
            <a:extLst>
              <a:ext uri="{FF2B5EF4-FFF2-40B4-BE49-F238E27FC236}">
                <a16:creationId xmlns:a16="http://schemas.microsoft.com/office/drawing/2014/main" id="{A04463B8-4455-C31B-34F9-401CA641E2C2}"/>
              </a:ext>
            </a:extLst>
          </p:cNvPr>
          <p:cNvSpPr>
            <a:spLocks noChangeArrowheads="1" noTextEdit="1"/>
          </p:cNvSpPr>
          <p:nvPr>
            <p:ph type="sldImg"/>
          </p:nvPr>
        </p:nvSpPr>
        <p:spPr>
          <a:ln/>
        </p:spPr>
      </p:sp>
      <p:sp>
        <p:nvSpPr>
          <p:cNvPr id="65540" name="Rectangle 3">
            <a:extLst>
              <a:ext uri="{FF2B5EF4-FFF2-40B4-BE49-F238E27FC236}">
                <a16:creationId xmlns:a16="http://schemas.microsoft.com/office/drawing/2014/main" id="{0DEB4DE0-C575-93D8-8BB5-00ADECA1BFFA}"/>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The chemical behaviour of any substance is dictated by its energy levels: their energy, momentum, and density.  Even the smallest system, an atom, has an infinite number of energy levels, though only afew are occupied by electrons in its lowest energy condition.  As atoms combine to form molecules, the number of states is still infinite but the density of states is spread over a wider range of energy levels.  A large molecule is even more complex and finally bulk material has such a high density of states that there seems to be a continuum of states at all energies.  Chemistry is controlled by the exchange of electrons around the transition from filled to empty states.  In molecules, these are called the LUMO and HOMO states.  In a solid they are called the conduction and valence bands.  The Fermi level in a solid metal is like the HOMO in a molecule.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DAF20F6F-5F77-0911-EB8E-6A053CC3F9E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80C88B-21DB-4884-AC58-4FAC37C69821}" type="slidenum">
              <a:rPr lang="en-US" altLang="pt-BR">
                <a:latin typeface="Times" panose="02020603050405020304" pitchFamily="18" charset="0"/>
              </a:rPr>
              <a:pPr/>
              <a:t>11</a:t>
            </a:fld>
            <a:endParaRPr lang="en-US" altLang="pt-BR">
              <a:latin typeface="Times" panose="02020603050405020304" pitchFamily="18" charset="0"/>
            </a:endParaRPr>
          </a:p>
        </p:txBody>
      </p:sp>
      <p:sp>
        <p:nvSpPr>
          <p:cNvPr id="74755" name="Rectangle 2">
            <a:extLst>
              <a:ext uri="{FF2B5EF4-FFF2-40B4-BE49-F238E27FC236}">
                <a16:creationId xmlns:a16="http://schemas.microsoft.com/office/drawing/2014/main" id="{73D87E45-07B0-DC40-D732-3EF3DBC4846A}"/>
              </a:ext>
            </a:extLst>
          </p:cNvPr>
          <p:cNvSpPr>
            <a:spLocks noChangeArrowheads="1" noTextEdit="1"/>
          </p:cNvSpPr>
          <p:nvPr>
            <p:ph type="sldImg"/>
          </p:nvPr>
        </p:nvSpPr>
        <p:spPr>
          <a:ln/>
        </p:spPr>
      </p:sp>
      <p:sp>
        <p:nvSpPr>
          <p:cNvPr id="74756" name="Rectangle 3">
            <a:extLst>
              <a:ext uri="{FF2B5EF4-FFF2-40B4-BE49-F238E27FC236}">
                <a16:creationId xmlns:a16="http://schemas.microsoft.com/office/drawing/2014/main" id="{80B7D203-C1CB-BA44-A86A-E37971708FFE}"/>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Here we see that the chemical potential describes how the free energy (Gibbs or Helmholtz) and the enthalpy and internal energy all vary with changes in the amount of the material in the system.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1C216E51-6B09-29A7-2A62-8A71234143E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86A420-1AAC-4BB8-84CB-B45587C4FF89}" type="slidenum">
              <a:rPr lang="en-US" altLang="pt-BR">
                <a:latin typeface="Times" panose="02020603050405020304" pitchFamily="18" charset="0"/>
              </a:rPr>
              <a:pPr/>
              <a:t>12</a:t>
            </a:fld>
            <a:endParaRPr lang="en-US" altLang="pt-BR">
              <a:latin typeface="Times" panose="02020603050405020304" pitchFamily="18" charset="0"/>
            </a:endParaRPr>
          </a:p>
        </p:txBody>
      </p:sp>
      <p:sp>
        <p:nvSpPr>
          <p:cNvPr id="75779" name="Rectangle 2">
            <a:extLst>
              <a:ext uri="{FF2B5EF4-FFF2-40B4-BE49-F238E27FC236}">
                <a16:creationId xmlns:a16="http://schemas.microsoft.com/office/drawing/2014/main" id="{6867572A-3E8B-4C3C-0F03-C85C7C2EC568}"/>
              </a:ext>
            </a:extLst>
          </p:cNvPr>
          <p:cNvSpPr>
            <a:spLocks noChangeArrowheads="1" noTextEdit="1"/>
          </p:cNvSpPr>
          <p:nvPr>
            <p:ph type="sldImg"/>
          </p:nvPr>
        </p:nvSpPr>
        <p:spPr>
          <a:ln/>
        </p:spPr>
      </p:sp>
      <p:sp>
        <p:nvSpPr>
          <p:cNvPr id="75780" name="Rectangle 3">
            <a:extLst>
              <a:ext uri="{FF2B5EF4-FFF2-40B4-BE49-F238E27FC236}">
                <a16:creationId xmlns:a16="http://schemas.microsoft.com/office/drawing/2014/main" id="{01D0F849-FEFE-8FBD-8B40-5CCBBA40195D}"/>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If we know the Gibbs function in terms of pressure, temperature and amount of material (T,P, n), then we can, with a variety of partial derivatives, calculate all other thermodynamic properties.  If we have the Helmholtz function in terms of (T,V,N) then we have access to all the other parameters also.  However, if we only know G in terms of (T,V,n), then we can’t perform the necessary differentials.</a:t>
            </a:r>
          </a:p>
          <a:p>
            <a:pPr eaLnBrk="1" hangingPunct="1"/>
            <a:r>
              <a:rPr lang="en-US" altLang="pt-BR">
                <a:latin typeface="Times" panose="02020603050405020304" pitchFamily="18" charset="0"/>
              </a:rPr>
              <a:t>There are many ways in which the Gibbs function can change: temperature, pressure, amount of material, surface area, elastic stretch.  If we keep everything except material constant, then the changes in the Gibbs function is the result of the changes in the composition of the system.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185C34A-D349-64FC-45B0-9A06ADF9485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2F0A2E-D8EE-4791-8734-1548BE2DFEEE}" type="slidenum">
              <a:rPr lang="en-US" altLang="pt-BR">
                <a:latin typeface="Times" panose="02020603050405020304" pitchFamily="18" charset="0"/>
              </a:rPr>
              <a:pPr/>
              <a:t>13</a:t>
            </a:fld>
            <a:endParaRPr lang="en-US" altLang="pt-BR">
              <a:latin typeface="Times" panose="02020603050405020304" pitchFamily="18" charset="0"/>
            </a:endParaRPr>
          </a:p>
        </p:txBody>
      </p:sp>
      <p:sp>
        <p:nvSpPr>
          <p:cNvPr id="76803" name="Rectangle 2">
            <a:extLst>
              <a:ext uri="{FF2B5EF4-FFF2-40B4-BE49-F238E27FC236}">
                <a16:creationId xmlns:a16="http://schemas.microsoft.com/office/drawing/2014/main" id="{B03D0D7E-1720-2257-21B2-B1A7B398B47A}"/>
              </a:ext>
            </a:extLst>
          </p:cNvPr>
          <p:cNvSpPr>
            <a:spLocks noChangeArrowheads="1" noTextEdit="1"/>
          </p:cNvSpPr>
          <p:nvPr>
            <p:ph type="sldImg"/>
          </p:nvPr>
        </p:nvSpPr>
        <p:spPr>
          <a:ln/>
        </p:spPr>
      </p:sp>
      <p:sp>
        <p:nvSpPr>
          <p:cNvPr id="76804" name="Rectangle 3">
            <a:extLst>
              <a:ext uri="{FF2B5EF4-FFF2-40B4-BE49-F238E27FC236}">
                <a16:creationId xmlns:a16="http://schemas.microsoft.com/office/drawing/2014/main" id="{9D7CC0DC-CED0-16B1-B9D1-BDFF698CBA0A}"/>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If we start with the First Law of Thermodynamics, we can recall some definitions for heat and work.  Under reversible conditions we have the given dq for heat transfer.  We also consider for work, either expansion work or electrical work.  Substitute these into the First Law equation.  Now take the definition for G and, using the definition for enthalpy H, and substitute for internal energy, and cancel terms, we arrive at the important relationship between Gibbs Free Energy and work done in an electrical system.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8DFF5F5A-2B9E-D50C-90AF-815B5D71845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2232C2-005A-4B20-83CD-029D5EC16EEF}" type="slidenum">
              <a:rPr lang="en-US" altLang="pt-BR">
                <a:latin typeface="Times" panose="02020603050405020304" pitchFamily="18" charset="0"/>
              </a:rPr>
              <a:pPr/>
              <a:t>14</a:t>
            </a:fld>
            <a:endParaRPr lang="en-US" altLang="pt-BR">
              <a:latin typeface="Times" panose="02020603050405020304" pitchFamily="18" charset="0"/>
            </a:endParaRPr>
          </a:p>
        </p:txBody>
      </p:sp>
      <p:sp>
        <p:nvSpPr>
          <p:cNvPr id="77827" name="Rectangle 2">
            <a:extLst>
              <a:ext uri="{FF2B5EF4-FFF2-40B4-BE49-F238E27FC236}">
                <a16:creationId xmlns:a16="http://schemas.microsoft.com/office/drawing/2014/main" id="{BD4FD58A-6D1A-7002-FAF3-80C85BBFB823}"/>
              </a:ext>
            </a:extLst>
          </p:cNvPr>
          <p:cNvSpPr>
            <a:spLocks noChangeArrowheads="1" noTextEdit="1"/>
          </p:cNvSpPr>
          <p:nvPr>
            <p:ph type="sldImg"/>
          </p:nvPr>
        </p:nvSpPr>
        <p:spPr>
          <a:ln/>
        </p:spPr>
      </p:sp>
      <p:sp>
        <p:nvSpPr>
          <p:cNvPr id="77828" name="Rectangle 3">
            <a:extLst>
              <a:ext uri="{FF2B5EF4-FFF2-40B4-BE49-F238E27FC236}">
                <a16:creationId xmlns:a16="http://schemas.microsoft.com/office/drawing/2014/main" id="{580B81AB-3A77-65C5-90C1-F3D83DF76E89}"/>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Electrical work is just the amount of charge Q and the potential V through which we move it.</a:t>
            </a:r>
          </a:p>
          <a:p>
            <a:pPr eaLnBrk="1" hangingPunct="1"/>
            <a:r>
              <a:rPr lang="en-US" altLang="pt-BR">
                <a:latin typeface="Times" panose="02020603050405020304" pitchFamily="18" charset="0"/>
              </a:rPr>
              <a:t>Recall that a process is spontaneous when its change in its Gibbs function is negative.  If we choose to associate a positive potential with a spontaneous process, then we need a negative sign in the equation relating ∆G to E.</a:t>
            </a:r>
          </a:p>
          <a:p>
            <a:pPr eaLnBrk="1" hangingPunct="1"/>
            <a:r>
              <a:rPr lang="en-US" altLang="pt-BR">
                <a:latin typeface="Times" panose="02020603050405020304" pitchFamily="18" charset="0"/>
              </a:rPr>
              <a:t>Must choose a convention for the sign of the cell potential so that it is consistent with these equations and the convention regarding reaction spontaneity and the sign for ∆G.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456539A-3A19-28A3-910A-C8E4109553D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D28202-515C-4413-8BE4-703986973B3A}" type="slidenum">
              <a:rPr lang="en-US" altLang="pt-BR">
                <a:latin typeface="Times" panose="02020603050405020304" pitchFamily="18" charset="0"/>
              </a:rPr>
              <a:pPr/>
              <a:t>16</a:t>
            </a:fld>
            <a:endParaRPr lang="en-US" altLang="pt-BR">
              <a:latin typeface="Times" panose="02020603050405020304" pitchFamily="18" charset="0"/>
            </a:endParaRPr>
          </a:p>
        </p:txBody>
      </p:sp>
      <p:sp>
        <p:nvSpPr>
          <p:cNvPr id="78851" name="Rectangle 2">
            <a:extLst>
              <a:ext uri="{FF2B5EF4-FFF2-40B4-BE49-F238E27FC236}">
                <a16:creationId xmlns:a16="http://schemas.microsoft.com/office/drawing/2014/main" id="{5BDD8DDF-D31E-19E1-EF90-2C6D36FE0ADC}"/>
              </a:ext>
            </a:extLst>
          </p:cNvPr>
          <p:cNvSpPr>
            <a:spLocks noChangeArrowheads="1" noTextEdit="1"/>
          </p:cNvSpPr>
          <p:nvPr>
            <p:ph type="sldImg"/>
          </p:nvPr>
        </p:nvSpPr>
        <p:spPr>
          <a:ln/>
        </p:spPr>
      </p:sp>
      <p:sp>
        <p:nvSpPr>
          <p:cNvPr id="78852" name="Rectangle 3">
            <a:extLst>
              <a:ext uri="{FF2B5EF4-FFF2-40B4-BE49-F238E27FC236}">
                <a16:creationId xmlns:a16="http://schemas.microsoft.com/office/drawing/2014/main" id="{4C74B656-45F1-CE16-88E2-DD81553783C1}"/>
              </a:ext>
            </a:extLst>
          </p:cNvPr>
          <p:cNvSpPr>
            <a:spLocks noGrp="1" noChangeArrowheads="1"/>
          </p:cNvSpPr>
          <p:nvPr>
            <p:ph type="body" idx="1"/>
          </p:nvPr>
        </p:nvSpPr>
        <p:spPr>
          <a:noFill/>
        </p:spPr>
        <p:txBody>
          <a:bodyPr/>
          <a:lstStyle/>
          <a:p>
            <a:pPr eaLnBrk="1" hangingPunct="1"/>
            <a:r>
              <a:rPr lang="en-US" altLang="pt-BR" sz="800">
                <a:latin typeface="Times" panose="02020603050405020304" pitchFamily="18" charset="0"/>
              </a:rPr>
              <a:t>The use of atmospheres as a unit of pressure is so wide spread and it is so close to the value of 1 bar (1.0134 bar = 1 atm) that </a:t>
            </a:r>
            <a:r>
              <a:rPr lang="en-US" altLang="pt-BR" sz="800" b="1">
                <a:latin typeface="Times" panose="02020603050405020304" pitchFamily="18" charset="0"/>
              </a:rPr>
              <a:t>the reference state often used is that of 1 atm</a:t>
            </a:r>
            <a:r>
              <a:rPr lang="en-US" altLang="pt-BR" sz="800">
                <a:latin typeface="Times" panose="02020603050405020304" pitchFamily="18" charset="0"/>
              </a:rPr>
              <a:t>.  The differences are seldom significant.</a:t>
            </a:r>
          </a:p>
          <a:p>
            <a:pPr eaLnBrk="1" hangingPunct="1"/>
            <a:r>
              <a:rPr lang="en-US" altLang="pt-BR" sz="800">
                <a:latin typeface="Times" panose="02020603050405020304" pitchFamily="18" charset="0"/>
              </a:rPr>
              <a:t>Concentrations are more reliably measured in molality (amount/mass of solvent) rather than molarity (amount/volume of solvent).</a:t>
            </a:r>
          </a:p>
          <a:p>
            <a:pPr eaLnBrk="1" hangingPunct="1">
              <a:lnSpc>
                <a:spcPct val="90000"/>
              </a:lnSpc>
            </a:pPr>
            <a:r>
              <a:rPr lang="en-US" altLang="pt-BR" sz="800">
                <a:latin typeface="Times" panose="02020603050405020304" pitchFamily="18" charset="0"/>
              </a:rPr>
              <a:t>However, for the following reasons: (a) volume is easier to measure than mass and (b) density of water (the most common solvent) is close to 1</a:t>
            </a:r>
          </a:p>
          <a:p>
            <a:pPr eaLnBrk="1" hangingPunct="1">
              <a:lnSpc>
                <a:spcPct val="90000"/>
              </a:lnSpc>
            </a:pPr>
            <a:r>
              <a:rPr lang="en-US" altLang="pt-BR" sz="800" b="1">
                <a:latin typeface="Times" panose="02020603050405020304" pitchFamily="18" charset="0"/>
              </a:rPr>
              <a:t>The most commonly used reference state is that of 1 M (mol/liter).</a:t>
            </a:r>
          </a:p>
          <a:p>
            <a:pPr eaLnBrk="1" hangingPunct="1">
              <a:lnSpc>
                <a:spcPct val="90000"/>
              </a:lnSpc>
            </a:pPr>
            <a:endParaRPr lang="en-US" altLang="pt-BR" sz="800" b="1">
              <a:latin typeface="Times" panose="02020603050405020304" pitchFamily="18" charset="0"/>
            </a:endParaRPr>
          </a:p>
          <a:p>
            <a:pPr eaLnBrk="1" hangingPunct="1">
              <a:lnSpc>
                <a:spcPct val="90000"/>
              </a:lnSpc>
            </a:pPr>
            <a:r>
              <a:rPr lang="en-US" altLang="pt-BR" sz="800" b="1">
                <a:latin typeface="Times" panose="02020603050405020304" pitchFamily="18" charset="0"/>
              </a:rPr>
              <a:t>Other reference states you may encounter (STP) where T is 273 K and P is 1 atm.  Old usage.</a:t>
            </a:r>
          </a:p>
          <a:p>
            <a:pPr eaLnBrk="1" hangingPunct="1">
              <a:lnSpc>
                <a:spcPct val="90000"/>
              </a:lnSpc>
            </a:pPr>
            <a:r>
              <a:rPr lang="en-US" altLang="pt-BR" sz="800" b="1">
                <a:latin typeface="Times" panose="02020603050405020304" pitchFamily="18" charset="0"/>
              </a:rPr>
              <a:t>Biochemical reference state has T = 37 ˚C (body temperature and C˚(H</a:t>
            </a:r>
            <a:r>
              <a:rPr lang="en-US" altLang="pt-BR" sz="800" b="1" baseline="30000">
                <a:latin typeface="Times" panose="02020603050405020304" pitchFamily="18" charset="0"/>
              </a:rPr>
              <a:t>+</a:t>
            </a:r>
            <a:r>
              <a:rPr lang="en-US" altLang="pt-BR" sz="800" b="1">
                <a:latin typeface="Times" panose="02020603050405020304" pitchFamily="18" charset="0"/>
              </a:rPr>
              <a:t> ion) = 10</a:t>
            </a:r>
            <a:r>
              <a:rPr lang="en-US" altLang="pt-BR" sz="800" b="1" baseline="30000">
                <a:latin typeface="Times" panose="02020603050405020304" pitchFamily="18" charset="0"/>
              </a:rPr>
              <a:t>-7</a:t>
            </a:r>
            <a:r>
              <a:rPr lang="en-US" altLang="pt-BR" sz="800" b="1">
                <a:latin typeface="Times" panose="02020603050405020304" pitchFamily="18" charset="0"/>
              </a:rPr>
              <a:t> M (closer to human biological conditions).</a:t>
            </a:r>
            <a:endParaRPr lang="en-US" altLang="pt-BR" sz="800">
              <a:latin typeface="Times"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4F4F0602-1FDE-993B-3BC9-72106033E1D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C5CC4C-7907-454A-AA81-1CFEF5F7615B}" type="slidenum">
              <a:rPr lang="en-US" altLang="pt-BR">
                <a:latin typeface="Times" panose="02020603050405020304" pitchFamily="18" charset="0"/>
              </a:rPr>
              <a:pPr/>
              <a:t>17</a:t>
            </a:fld>
            <a:endParaRPr lang="en-US" altLang="pt-BR">
              <a:latin typeface="Times" panose="02020603050405020304" pitchFamily="18" charset="0"/>
            </a:endParaRPr>
          </a:p>
        </p:txBody>
      </p:sp>
      <p:sp>
        <p:nvSpPr>
          <p:cNvPr id="79875" name="Rectangle 2">
            <a:extLst>
              <a:ext uri="{FF2B5EF4-FFF2-40B4-BE49-F238E27FC236}">
                <a16:creationId xmlns:a16="http://schemas.microsoft.com/office/drawing/2014/main" id="{176C1144-D6D6-C379-4565-0989845B2EB8}"/>
              </a:ext>
            </a:extLst>
          </p:cNvPr>
          <p:cNvSpPr>
            <a:spLocks noChangeArrowheads="1" noTextEdit="1"/>
          </p:cNvSpPr>
          <p:nvPr>
            <p:ph type="sldImg"/>
          </p:nvPr>
        </p:nvSpPr>
        <p:spPr>
          <a:ln/>
        </p:spPr>
      </p:sp>
      <p:sp>
        <p:nvSpPr>
          <p:cNvPr id="79876" name="Rectangle 3">
            <a:extLst>
              <a:ext uri="{FF2B5EF4-FFF2-40B4-BE49-F238E27FC236}">
                <a16:creationId xmlns:a16="http://schemas.microsoft.com/office/drawing/2014/main" id="{B12A1F59-8261-856B-0CE2-67ED113C838D}"/>
              </a:ext>
            </a:extLst>
          </p:cNvPr>
          <p:cNvSpPr>
            <a:spLocks noGrp="1" noChangeArrowheads="1"/>
          </p:cNvSpPr>
          <p:nvPr>
            <p:ph type="body" idx="1"/>
          </p:nvPr>
        </p:nvSpPr>
        <p:spPr>
          <a:noFill/>
        </p:spPr>
        <p:txBody>
          <a:bodyPr/>
          <a:lstStyle/>
          <a:p>
            <a:pPr eaLnBrk="1" hangingPunct="1"/>
            <a:r>
              <a:rPr lang="en-US" altLang="pt-BR" sz="800">
                <a:latin typeface="Times" panose="02020603050405020304" pitchFamily="18" charset="0"/>
              </a:rPr>
              <a:t>Generally speaking, a substance’s activity increases as the amount of that substance available for reaction increases.</a:t>
            </a:r>
          </a:p>
          <a:p>
            <a:pPr eaLnBrk="1" hangingPunct="1"/>
            <a:r>
              <a:rPr lang="en-US" altLang="pt-BR" sz="800">
                <a:latin typeface="Times" panose="02020603050405020304" pitchFamily="18" charset="0"/>
              </a:rPr>
              <a:t>However, due to intermolecular interactions (which increase as a substance’s concentration or partial pressure increases) there are deviations from a direction correspondence as pressure and concentration increase.  These differences can become very signficant.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F7177737-61E7-D17F-D52C-2A3B8C23B82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9F7D14-5B22-4E1A-8E80-25C93CE84349}" type="slidenum">
              <a:rPr lang="en-US" altLang="pt-BR">
                <a:latin typeface="Times" panose="02020603050405020304" pitchFamily="18" charset="0"/>
              </a:rPr>
              <a:pPr/>
              <a:t>18</a:t>
            </a:fld>
            <a:endParaRPr lang="en-US" altLang="pt-BR">
              <a:latin typeface="Times" panose="02020603050405020304" pitchFamily="18" charset="0"/>
            </a:endParaRPr>
          </a:p>
        </p:txBody>
      </p:sp>
      <p:sp>
        <p:nvSpPr>
          <p:cNvPr id="80899" name="Rectangle 2">
            <a:extLst>
              <a:ext uri="{FF2B5EF4-FFF2-40B4-BE49-F238E27FC236}">
                <a16:creationId xmlns:a16="http://schemas.microsoft.com/office/drawing/2014/main" id="{8A359806-E2EB-5AD0-C047-C0D2A583152D}"/>
              </a:ext>
            </a:extLst>
          </p:cNvPr>
          <p:cNvSpPr>
            <a:spLocks noChangeArrowheads="1" noTextEdit="1"/>
          </p:cNvSpPr>
          <p:nvPr>
            <p:ph type="sldImg"/>
          </p:nvPr>
        </p:nvSpPr>
        <p:spPr>
          <a:ln/>
        </p:spPr>
      </p:sp>
      <p:sp>
        <p:nvSpPr>
          <p:cNvPr id="80900" name="Rectangle 3">
            <a:extLst>
              <a:ext uri="{FF2B5EF4-FFF2-40B4-BE49-F238E27FC236}">
                <a16:creationId xmlns:a16="http://schemas.microsoft.com/office/drawing/2014/main" id="{4E5F69CA-D1C1-6E3F-A2DF-A09167952B4B}"/>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In the case of pressure, the coefficient used is often called “fugacity” but it is the same thing and behaves in the same way.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16AC9A25-3865-2E19-EC31-DAF6DC1A688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814602-43CB-42AD-8698-E0110FE981BC}" type="slidenum">
              <a:rPr lang="en-US" altLang="pt-BR">
                <a:latin typeface="Times" panose="02020603050405020304" pitchFamily="18" charset="0"/>
              </a:rPr>
              <a:pPr/>
              <a:t>19</a:t>
            </a:fld>
            <a:endParaRPr lang="en-US" altLang="pt-BR">
              <a:latin typeface="Times" panose="02020603050405020304" pitchFamily="18" charset="0"/>
            </a:endParaRPr>
          </a:p>
        </p:txBody>
      </p:sp>
      <p:sp>
        <p:nvSpPr>
          <p:cNvPr id="81923" name="Rectangle 2">
            <a:extLst>
              <a:ext uri="{FF2B5EF4-FFF2-40B4-BE49-F238E27FC236}">
                <a16:creationId xmlns:a16="http://schemas.microsoft.com/office/drawing/2014/main" id="{97D583B9-735B-72C4-409C-A2DF4D048771}"/>
              </a:ext>
            </a:extLst>
          </p:cNvPr>
          <p:cNvSpPr>
            <a:spLocks noChangeArrowheads="1" noTextEdit="1"/>
          </p:cNvSpPr>
          <p:nvPr>
            <p:ph type="sldImg"/>
          </p:nvPr>
        </p:nvSpPr>
        <p:spPr>
          <a:ln/>
        </p:spPr>
      </p:sp>
      <p:sp>
        <p:nvSpPr>
          <p:cNvPr id="81924" name="Rectangle 3">
            <a:extLst>
              <a:ext uri="{FF2B5EF4-FFF2-40B4-BE49-F238E27FC236}">
                <a16:creationId xmlns:a16="http://schemas.microsoft.com/office/drawing/2014/main" id="{03C123F8-FFD7-8F04-6F6F-BE185D87E0D7}"/>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Activity is unitless since the activity coefficients are unitless and the other term is a ratio.</a:t>
            </a:r>
          </a:p>
          <a:p>
            <a:pPr eaLnBrk="1" hangingPunct="1"/>
            <a:r>
              <a:rPr lang="en-US" altLang="pt-BR">
                <a:latin typeface="Times" panose="02020603050405020304" pitchFamily="18" charset="0"/>
              </a:rPr>
              <a:t>Other problem is that the activity coefficient can have a very complex behaviour when viewed over a wide range of conditions.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E710F94F-5207-76D2-E9E8-45F4FB9A1C2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3742A7-284A-48E8-B685-63A7D08FDD12}" type="slidenum">
              <a:rPr lang="en-US" altLang="pt-BR">
                <a:latin typeface="Times" panose="02020603050405020304" pitchFamily="18" charset="0"/>
              </a:rPr>
              <a:pPr/>
              <a:t>20</a:t>
            </a:fld>
            <a:endParaRPr lang="en-US" altLang="pt-BR">
              <a:latin typeface="Times" panose="02020603050405020304" pitchFamily="18" charset="0"/>
            </a:endParaRPr>
          </a:p>
        </p:txBody>
      </p:sp>
      <p:sp>
        <p:nvSpPr>
          <p:cNvPr id="82947" name="Rectangle 2">
            <a:extLst>
              <a:ext uri="{FF2B5EF4-FFF2-40B4-BE49-F238E27FC236}">
                <a16:creationId xmlns:a16="http://schemas.microsoft.com/office/drawing/2014/main" id="{A8B3E753-2398-F7B1-886F-078466160C16}"/>
              </a:ext>
            </a:extLst>
          </p:cNvPr>
          <p:cNvSpPr>
            <a:spLocks noChangeArrowheads="1" noTextEdit="1"/>
          </p:cNvSpPr>
          <p:nvPr>
            <p:ph type="sldImg"/>
          </p:nvPr>
        </p:nvSpPr>
        <p:spPr>
          <a:ln/>
        </p:spPr>
      </p:sp>
      <p:sp>
        <p:nvSpPr>
          <p:cNvPr id="82948" name="Rectangle 3">
            <a:extLst>
              <a:ext uri="{FF2B5EF4-FFF2-40B4-BE49-F238E27FC236}">
                <a16:creationId xmlns:a16="http://schemas.microsoft.com/office/drawing/2014/main" id="{A4318F68-CBC8-A0A0-904E-D7D4D5C12C46}"/>
              </a:ext>
            </a:extLst>
          </p:cNvPr>
          <p:cNvSpPr>
            <a:spLocks noGrp="1" noChangeArrowheads="1"/>
          </p:cNvSpPr>
          <p:nvPr>
            <p:ph type="body" idx="1"/>
          </p:nvPr>
        </p:nvSpPr>
        <p:spPr>
          <a:noFill/>
        </p:spPr>
        <p:txBody>
          <a:bodyPr/>
          <a:lstStyle/>
          <a:p>
            <a:pPr eaLnBrk="1" hangingPunct="1"/>
            <a:r>
              <a:rPr lang="en-US" altLang="pt-BR" sz="800">
                <a:latin typeface="Times" panose="02020603050405020304" pitchFamily="18" charset="0"/>
              </a:rPr>
              <a:t>The reference state for a solid material is itself.</a:t>
            </a:r>
          </a:p>
          <a:p>
            <a:pPr eaLnBrk="1" hangingPunct="1"/>
            <a:r>
              <a:rPr lang="en-US" altLang="pt-BR" sz="800">
                <a:latin typeface="Times" panose="02020603050405020304" pitchFamily="18" charset="0"/>
              </a:rPr>
              <a:t>Same is true for a pure liquid.</a:t>
            </a:r>
          </a:p>
          <a:p>
            <a:pPr eaLnBrk="1" hangingPunct="1"/>
            <a:r>
              <a:rPr lang="en-US" altLang="pt-BR" sz="800">
                <a:latin typeface="Times" panose="02020603050405020304" pitchFamily="18" charset="0"/>
              </a:rPr>
              <a:t>A solvent is usually present in a huge excess (compared to the solutes), so it is mostly like a pure liquid.</a:t>
            </a:r>
          </a:p>
          <a:p>
            <a:pPr eaLnBrk="1" hangingPunct="1"/>
            <a:r>
              <a:rPr lang="en-US" altLang="pt-BR" sz="800">
                <a:latin typeface="Times" panose="02020603050405020304" pitchFamily="18" charset="0"/>
              </a:rPr>
              <a:t>If you increase the amount of these material in a system, it will not increase the reaction rate but it may increase the duration of a reaction.  The point is that the “activity” of the system does not change with amount of these materials, so they are always referenced to themselves.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2CDB3086-C8C8-DCFD-2B56-5B6B0463909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73D233-22F8-46A3-B032-C44185158182}" type="slidenum">
              <a:rPr lang="en-US" altLang="pt-BR">
                <a:latin typeface="Times" panose="02020603050405020304" pitchFamily="18" charset="0"/>
              </a:rPr>
              <a:pPr/>
              <a:t>21</a:t>
            </a:fld>
            <a:endParaRPr lang="en-US" altLang="pt-BR">
              <a:latin typeface="Times" panose="02020603050405020304" pitchFamily="18" charset="0"/>
            </a:endParaRPr>
          </a:p>
        </p:txBody>
      </p:sp>
      <p:sp>
        <p:nvSpPr>
          <p:cNvPr id="83971" name="Rectangle 2">
            <a:extLst>
              <a:ext uri="{FF2B5EF4-FFF2-40B4-BE49-F238E27FC236}">
                <a16:creationId xmlns:a16="http://schemas.microsoft.com/office/drawing/2014/main" id="{DD730B5D-95F6-8423-53F7-9502FD7F91DD}"/>
              </a:ext>
            </a:extLst>
          </p:cNvPr>
          <p:cNvSpPr>
            <a:spLocks noChangeArrowheads="1" noTextEdit="1"/>
          </p:cNvSpPr>
          <p:nvPr>
            <p:ph type="sldImg"/>
          </p:nvPr>
        </p:nvSpPr>
        <p:spPr>
          <a:ln/>
        </p:spPr>
      </p:sp>
      <p:sp>
        <p:nvSpPr>
          <p:cNvPr id="83972" name="Rectangle 3">
            <a:extLst>
              <a:ext uri="{FF2B5EF4-FFF2-40B4-BE49-F238E27FC236}">
                <a16:creationId xmlns:a16="http://schemas.microsoft.com/office/drawing/2014/main" id="{B1028051-D22C-CEF8-DDB2-76428181C72B}"/>
              </a:ext>
            </a:extLst>
          </p:cNvPr>
          <p:cNvSpPr>
            <a:spLocks noGrp="1" noChangeArrowheads="1"/>
          </p:cNvSpPr>
          <p:nvPr>
            <p:ph type="body" idx="1"/>
          </p:nvPr>
        </p:nvSpPr>
        <p:spPr>
          <a:noFill/>
        </p:spPr>
        <p:txBody>
          <a:bodyPr/>
          <a:lstStyle/>
          <a:p>
            <a:pPr eaLnBrk="1" hangingPunct="1"/>
            <a:r>
              <a:rPr lang="en-US" altLang="pt-BR" sz="800">
                <a:latin typeface="Times" panose="02020603050405020304" pitchFamily="18" charset="0"/>
              </a:rPr>
              <a:t>Once we have the chemical potential at the reference state, we can readily calculate changes as the activity changes, usually as a result of changes in amount of material, resulting from a chemical reaction.</a:t>
            </a:r>
          </a:p>
          <a:p>
            <a:pPr eaLnBrk="1" hangingPunct="1"/>
            <a:r>
              <a:rPr lang="en-US" altLang="pt-BR" sz="800">
                <a:latin typeface="Times" panose="02020603050405020304" pitchFamily="18" charset="0"/>
              </a:rPr>
              <a:t>This will be the foundation by which we analyze any given chemical process to determine its equilibrium position.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E4471024-9B5D-8050-8BB7-B06B05D2AD9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BD0A89-2D17-4EDC-9F19-7ED8C65CB6D1}" type="slidenum">
              <a:rPr lang="en-US" altLang="pt-BR">
                <a:latin typeface="Times" panose="02020603050405020304" pitchFamily="18" charset="0"/>
              </a:rPr>
              <a:pPr/>
              <a:t>3</a:t>
            </a:fld>
            <a:endParaRPr lang="en-US" altLang="pt-BR">
              <a:latin typeface="Times" panose="02020603050405020304" pitchFamily="18" charset="0"/>
            </a:endParaRPr>
          </a:p>
        </p:txBody>
      </p:sp>
      <p:sp>
        <p:nvSpPr>
          <p:cNvPr id="66563" name="Rectangle 2">
            <a:extLst>
              <a:ext uri="{FF2B5EF4-FFF2-40B4-BE49-F238E27FC236}">
                <a16:creationId xmlns:a16="http://schemas.microsoft.com/office/drawing/2014/main" id="{0C10A04C-7659-81B1-180B-94CA7517B107}"/>
              </a:ext>
            </a:extLst>
          </p:cNvPr>
          <p:cNvSpPr>
            <a:spLocks noChangeArrowheads="1" noTextEdit="1"/>
          </p:cNvSpPr>
          <p:nvPr>
            <p:ph type="sldImg"/>
          </p:nvPr>
        </p:nvSpPr>
        <p:spPr>
          <a:ln/>
        </p:spPr>
      </p:sp>
      <p:sp>
        <p:nvSpPr>
          <p:cNvPr id="66564" name="Rectangle 3">
            <a:extLst>
              <a:ext uri="{FF2B5EF4-FFF2-40B4-BE49-F238E27FC236}">
                <a16:creationId xmlns:a16="http://schemas.microsoft.com/office/drawing/2014/main" id="{36B4F610-DAAE-7185-C6F9-9087770EA1DD}"/>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Vertical direction corresponds to increasing energy.  Horizontal direction suggests relative number of states at a given energy.  Simplified picture is that the state density is constant.  Not true by a long shot, but we use it in simple picture because there are so many states (order of Avogadro’s number) that it is not a bad first scheme.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245206DD-B38F-E250-C7C1-7F3D7D4D25F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1A5B6F-0130-407A-B9E8-57A0AD33235A}" type="slidenum">
              <a:rPr lang="en-US" altLang="pt-BR">
                <a:latin typeface="Times" panose="02020603050405020304" pitchFamily="18" charset="0"/>
              </a:rPr>
              <a:pPr/>
              <a:t>22</a:t>
            </a:fld>
            <a:endParaRPr lang="en-US" altLang="pt-BR">
              <a:latin typeface="Times" panose="02020603050405020304" pitchFamily="18" charset="0"/>
            </a:endParaRPr>
          </a:p>
        </p:txBody>
      </p:sp>
      <p:sp>
        <p:nvSpPr>
          <p:cNvPr id="84995" name="Rectangle 2">
            <a:extLst>
              <a:ext uri="{FF2B5EF4-FFF2-40B4-BE49-F238E27FC236}">
                <a16:creationId xmlns:a16="http://schemas.microsoft.com/office/drawing/2014/main" id="{72A7A496-DA0D-010A-02BD-C9CEDEF664F1}"/>
              </a:ext>
            </a:extLst>
          </p:cNvPr>
          <p:cNvSpPr>
            <a:spLocks noChangeArrowheads="1" noTextEdit="1"/>
          </p:cNvSpPr>
          <p:nvPr>
            <p:ph type="sldImg"/>
          </p:nvPr>
        </p:nvSpPr>
        <p:spPr>
          <a:ln/>
        </p:spPr>
      </p:sp>
      <p:sp>
        <p:nvSpPr>
          <p:cNvPr id="84996" name="Rectangle 3">
            <a:extLst>
              <a:ext uri="{FF2B5EF4-FFF2-40B4-BE49-F238E27FC236}">
                <a16:creationId xmlns:a16="http://schemas.microsoft.com/office/drawing/2014/main" id="{A3BC4A1C-468F-E6EC-33A0-B7684A71F929}"/>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Watch out for the notation here.  I am trying to not confuse you with using “a” for activity and “a” for a stoichiometric coefficient and also not confusing with using gamma for activity coefficient and gamma for stoichiometric coefficient.  Hence, the w, x, y, z.</a:t>
            </a:r>
          </a:p>
          <a:p>
            <a:pPr eaLnBrk="1" hangingPunct="1"/>
            <a:r>
              <a:rPr lang="en-US" altLang="pt-BR">
                <a:latin typeface="Times" panose="02020603050405020304" pitchFamily="18" charset="0"/>
              </a:rPr>
              <a:t>If you write the reaction in a different way, such as write it backwards, or change the stoichiometric coefficients but multiplying by some factor, the quotient changes correspondingly.  Write the quotient for the reaction as it appears.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544DD4E2-3B40-ED0E-4875-985512FF00D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A5F236-ED8F-4ADE-A2CE-B90458DBFEB0}" type="slidenum">
              <a:rPr lang="en-US" altLang="pt-BR">
                <a:latin typeface="Times" panose="02020603050405020304" pitchFamily="18" charset="0"/>
              </a:rPr>
              <a:pPr/>
              <a:t>23</a:t>
            </a:fld>
            <a:endParaRPr lang="en-US" altLang="pt-BR">
              <a:latin typeface="Times" panose="02020603050405020304" pitchFamily="18" charset="0"/>
            </a:endParaRPr>
          </a:p>
        </p:txBody>
      </p:sp>
      <p:sp>
        <p:nvSpPr>
          <p:cNvPr id="86019" name="Rectangle 2">
            <a:extLst>
              <a:ext uri="{FF2B5EF4-FFF2-40B4-BE49-F238E27FC236}">
                <a16:creationId xmlns:a16="http://schemas.microsoft.com/office/drawing/2014/main" id="{C11616DC-8FF5-308B-06B8-163A5B6A7167}"/>
              </a:ext>
            </a:extLst>
          </p:cNvPr>
          <p:cNvSpPr>
            <a:spLocks noChangeArrowheads="1" noTextEdit="1"/>
          </p:cNvSpPr>
          <p:nvPr>
            <p:ph type="sldImg"/>
          </p:nvPr>
        </p:nvSpPr>
        <p:spPr>
          <a:ln/>
        </p:spPr>
      </p:sp>
      <p:sp>
        <p:nvSpPr>
          <p:cNvPr id="86020" name="Rectangle 3">
            <a:extLst>
              <a:ext uri="{FF2B5EF4-FFF2-40B4-BE49-F238E27FC236}">
                <a16:creationId xmlns:a16="http://schemas.microsoft.com/office/drawing/2014/main" id="{539A294E-5120-1D58-90F4-225664223754}"/>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We leave out of the reaction quotient terms which arising from the participation of solids, liquids, or solvents.  This is because their activities are always exactly 1 and do not change the expression.  You can remember that they are present in the expression, but just ignored for simplicity of notation.</a:t>
            </a:r>
          </a:p>
          <a:p>
            <a:pPr eaLnBrk="1" hangingPunct="1"/>
            <a:r>
              <a:rPr lang="en-US" altLang="pt-BR">
                <a:latin typeface="Times" panose="02020603050405020304" pitchFamily="18" charset="0"/>
              </a:rPr>
              <a:t>If we ignore activity coefficients, then activity for solutes and gases are numerically equal to their concentration or partial pressures (since the activity is the ratio of these terms with the number 1).  We often write Q with concentration and pressure shown explicitly but remember that we are really writing down activity.</a:t>
            </a:r>
          </a:p>
          <a:p>
            <a:pPr eaLnBrk="1" hangingPunct="1"/>
            <a:r>
              <a:rPr lang="en-US" altLang="pt-BR">
                <a:latin typeface="Times" panose="02020603050405020304" pitchFamily="18" charset="0"/>
              </a:rPr>
              <a:t>The reaction quotient is unitless because it has only activity in its expression and all activities are unitless.  We sometimes write it so that it apparently has units, but this is false.</a:t>
            </a:r>
          </a:p>
          <a:p>
            <a:pPr eaLnBrk="1" hangingPunct="1"/>
            <a:r>
              <a:rPr lang="en-US" altLang="pt-BR">
                <a:latin typeface="Times" panose="02020603050405020304" pitchFamily="18" charset="0"/>
              </a:rPr>
              <a:t>The numerical value of the reaction quotient does change with selected reference state (M vs. m) or (bar vs. atm) but our simplifying observations make these differences small and we generally ignore them.  But careful work will require that you account for this.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5C305A2F-DB3A-F5F0-4F41-D9C6054DD8DA}"/>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1AD5F7-916F-44EC-8B98-1BAEC4B8209D}" type="slidenum">
              <a:rPr lang="en-US" altLang="pt-BR">
                <a:latin typeface="Times" panose="02020603050405020304" pitchFamily="18" charset="0"/>
              </a:rPr>
              <a:pPr/>
              <a:t>24</a:t>
            </a:fld>
            <a:endParaRPr lang="en-US" altLang="pt-BR">
              <a:latin typeface="Times" panose="02020603050405020304" pitchFamily="18" charset="0"/>
            </a:endParaRPr>
          </a:p>
        </p:txBody>
      </p:sp>
      <p:sp>
        <p:nvSpPr>
          <p:cNvPr id="87043" name="Rectangle 2">
            <a:extLst>
              <a:ext uri="{FF2B5EF4-FFF2-40B4-BE49-F238E27FC236}">
                <a16:creationId xmlns:a16="http://schemas.microsoft.com/office/drawing/2014/main" id="{BAA1C327-D4E7-490E-0EED-E197D4053302}"/>
              </a:ext>
            </a:extLst>
          </p:cNvPr>
          <p:cNvSpPr>
            <a:spLocks noChangeArrowheads="1" noTextEdit="1"/>
          </p:cNvSpPr>
          <p:nvPr>
            <p:ph type="sldImg"/>
          </p:nvPr>
        </p:nvSpPr>
        <p:spPr>
          <a:ln/>
        </p:spPr>
      </p:sp>
      <p:sp>
        <p:nvSpPr>
          <p:cNvPr id="87044" name="Rectangle 3">
            <a:extLst>
              <a:ext uri="{FF2B5EF4-FFF2-40B4-BE49-F238E27FC236}">
                <a16:creationId xmlns:a16="http://schemas.microsoft.com/office/drawing/2014/main" id="{74B358D4-D3DE-EFF4-CBDD-69CD4F9F0258}"/>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Q contains all of the activity of terms of the reactants and products, each raised to its stoiochiometric coefficient.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53FCD11C-B15D-1E7C-17F2-B70E73FD488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362336-11FE-421C-B32A-FDBE44E5F4FC}" type="slidenum">
              <a:rPr lang="en-US" altLang="pt-BR">
                <a:latin typeface="Times" panose="02020603050405020304" pitchFamily="18" charset="0"/>
              </a:rPr>
              <a:pPr/>
              <a:t>25</a:t>
            </a:fld>
            <a:endParaRPr lang="en-US" altLang="pt-BR">
              <a:latin typeface="Times" panose="02020603050405020304" pitchFamily="18" charset="0"/>
            </a:endParaRPr>
          </a:p>
        </p:txBody>
      </p:sp>
      <p:sp>
        <p:nvSpPr>
          <p:cNvPr id="88067" name="Rectangle 2">
            <a:extLst>
              <a:ext uri="{FF2B5EF4-FFF2-40B4-BE49-F238E27FC236}">
                <a16:creationId xmlns:a16="http://schemas.microsoft.com/office/drawing/2014/main" id="{5630EFEC-54DF-68DB-C8F6-E6E2AEE3F69B}"/>
              </a:ext>
            </a:extLst>
          </p:cNvPr>
          <p:cNvSpPr>
            <a:spLocks noChangeArrowheads="1" noTextEdit="1"/>
          </p:cNvSpPr>
          <p:nvPr>
            <p:ph type="sldImg"/>
          </p:nvPr>
        </p:nvSpPr>
        <p:spPr>
          <a:ln/>
        </p:spPr>
      </p:sp>
      <p:sp>
        <p:nvSpPr>
          <p:cNvPr id="88068" name="Rectangle 3">
            <a:extLst>
              <a:ext uri="{FF2B5EF4-FFF2-40B4-BE49-F238E27FC236}">
                <a16:creationId xmlns:a16="http://schemas.microsoft.com/office/drawing/2014/main" id="{F66B75F7-459A-2A65-476C-329EECBEF2AB}"/>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Use the definition of ∆G and we find that when Q=1, we have ∆G = ∆G˚.  This is the way we designed the equation.  What is more interesting is to see what happens when ∆G goes to 0.  Here is when we reach equilibrium, the various concentrations in the reaction stop changing.  The reaction seems to stop.  In this case, we obtain a relation between ∆G˚ and the equilibrium constant.</a:t>
            </a:r>
          </a:p>
          <a:p>
            <a:pPr eaLnBrk="1" hangingPunct="1"/>
            <a:r>
              <a:rPr lang="en-US" altLang="pt-BR">
                <a:latin typeface="Times" panose="02020603050405020304" pitchFamily="18" charset="0"/>
              </a:rPr>
              <a:t>The reaction doesn’t really stop; we simply have reached the situation where the forward and reverse reaction rates are equal.  Chemical activity is still ongoing with just as much vigor as before, but it is happening equally in both directions — products are reacting to turn into reactants just as fast as reactants are reacting to turn into products.  This is why we call it a dynamic equilibrium, rather than a static equilibrium.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D8005879-84DF-37D6-377D-C1E95FF7132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453E1C-C330-4745-A1B9-BDDBE855DDBB}" type="slidenum">
              <a:rPr lang="en-US" altLang="pt-BR">
                <a:latin typeface="Times" panose="02020603050405020304" pitchFamily="18" charset="0"/>
              </a:rPr>
              <a:pPr/>
              <a:t>26</a:t>
            </a:fld>
            <a:endParaRPr lang="en-US" altLang="pt-BR">
              <a:latin typeface="Times" panose="02020603050405020304" pitchFamily="18" charset="0"/>
            </a:endParaRPr>
          </a:p>
        </p:txBody>
      </p:sp>
      <p:sp>
        <p:nvSpPr>
          <p:cNvPr id="89091" name="Rectangle 2">
            <a:extLst>
              <a:ext uri="{FF2B5EF4-FFF2-40B4-BE49-F238E27FC236}">
                <a16:creationId xmlns:a16="http://schemas.microsoft.com/office/drawing/2014/main" id="{F8BD2C04-D11B-5B6A-16F8-F963B1DEF89C}"/>
              </a:ext>
            </a:extLst>
          </p:cNvPr>
          <p:cNvSpPr>
            <a:spLocks noChangeArrowheads="1" noTextEdit="1"/>
          </p:cNvSpPr>
          <p:nvPr>
            <p:ph type="sldImg"/>
          </p:nvPr>
        </p:nvSpPr>
        <p:spPr>
          <a:ln/>
        </p:spPr>
      </p:sp>
      <p:sp>
        <p:nvSpPr>
          <p:cNvPr id="89092" name="Rectangle 3">
            <a:extLst>
              <a:ext uri="{FF2B5EF4-FFF2-40B4-BE49-F238E27FC236}">
                <a16:creationId xmlns:a16="http://schemas.microsoft.com/office/drawing/2014/main" id="{7F7F6BEA-FEA8-AAE1-CC7A-52A8ABA74663}"/>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The Weston Cell was invented by Edward Weston in 1893.  It was been used for a very long time as an excellent voltage reference source, producing 1.0180 V at 25 ˚C.  The output is stable and reproducible.  Note that it has some environmental drawbacks, however, with all the mercury and cadmium in it.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AFB0677C-21C6-8624-249E-97B0B9BE8D6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860B80-7FFF-45D7-88B1-F2F8E7948C61}" type="slidenum">
              <a:rPr lang="en-US" altLang="pt-BR">
                <a:latin typeface="Times" panose="02020603050405020304" pitchFamily="18" charset="0"/>
              </a:rPr>
              <a:pPr/>
              <a:t>27</a:t>
            </a:fld>
            <a:endParaRPr lang="en-US" altLang="pt-BR">
              <a:latin typeface="Times" panose="02020603050405020304" pitchFamily="18" charset="0"/>
            </a:endParaRPr>
          </a:p>
        </p:txBody>
      </p:sp>
      <p:sp>
        <p:nvSpPr>
          <p:cNvPr id="90115" name="Rectangle 2">
            <a:extLst>
              <a:ext uri="{FF2B5EF4-FFF2-40B4-BE49-F238E27FC236}">
                <a16:creationId xmlns:a16="http://schemas.microsoft.com/office/drawing/2014/main" id="{06BCBE3F-A314-84E1-1190-26B7E1227279}"/>
              </a:ext>
            </a:extLst>
          </p:cNvPr>
          <p:cNvSpPr>
            <a:spLocks noChangeArrowheads="1" noTextEdit="1"/>
          </p:cNvSpPr>
          <p:nvPr>
            <p:ph type="sldImg"/>
          </p:nvPr>
        </p:nvSpPr>
        <p:spPr>
          <a:ln/>
        </p:spPr>
      </p:sp>
      <p:sp>
        <p:nvSpPr>
          <p:cNvPr id="90116" name="Rectangle 3">
            <a:extLst>
              <a:ext uri="{FF2B5EF4-FFF2-40B4-BE49-F238E27FC236}">
                <a16:creationId xmlns:a16="http://schemas.microsoft.com/office/drawing/2014/main" id="{1918938F-AAFD-D726-E96F-F3D7724A4581}"/>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If you can’t remember how to assign oxidation numbers, go to any first year chemistry textbook to refresh your memory.</a:t>
            </a:r>
          </a:p>
          <a:p>
            <a:pPr eaLnBrk="1" hangingPunct="1"/>
            <a:r>
              <a:rPr lang="en-US" altLang="pt-BR">
                <a:latin typeface="Times" panose="02020603050405020304" pitchFamily="18" charset="0"/>
              </a:rPr>
              <a:t>Remember to make sure your reactions are multiplied by appropriate coefficients so that the electrons cancel between the two reactions.</a:t>
            </a:r>
          </a:p>
          <a:p>
            <a:pPr algn="just" eaLnBrk="1" hangingPunct="1"/>
            <a:r>
              <a:rPr lang="en-US" altLang="pt-BR">
                <a:latin typeface="Times" panose="02020603050405020304" pitchFamily="18" charset="0"/>
              </a:rPr>
              <a:t>When a reaction is written down and its cell potential or Gibbs free energy are calculated, the reaction proceeds spontaneously as written if ∆G is negative and E is positive.  If the opposite is the case, then the reaction needs to be written in reverse to represent the spontaneous process.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FB9812A9-842C-DA50-FFFF-EAC6F45830B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BBD06E-D913-4580-972B-3E508E0AC69E}" type="slidenum">
              <a:rPr lang="en-US" altLang="pt-BR">
                <a:latin typeface="Times" panose="02020603050405020304" pitchFamily="18" charset="0"/>
              </a:rPr>
              <a:pPr/>
              <a:t>28</a:t>
            </a:fld>
            <a:endParaRPr lang="en-US" altLang="pt-BR">
              <a:latin typeface="Times" panose="02020603050405020304" pitchFamily="18" charset="0"/>
            </a:endParaRPr>
          </a:p>
        </p:txBody>
      </p:sp>
      <p:sp>
        <p:nvSpPr>
          <p:cNvPr id="91139" name="Rectangle 2">
            <a:extLst>
              <a:ext uri="{FF2B5EF4-FFF2-40B4-BE49-F238E27FC236}">
                <a16:creationId xmlns:a16="http://schemas.microsoft.com/office/drawing/2014/main" id="{DA083A5A-8F15-CFFB-696E-13C943BE3C11}"/>
              </a:ext>
            </a:extLst>
          </p:cNvPr>
          <p:cNvSpPr>
            <a:spLocks noChangeArrowheads="1" noTextEdit="1"/>
          </p:cNvSpPr>
          <p:nvPr>
            <p:ph type="sldImg"/>
          </p:nvPr>
        </p:nvSpPr>
        <p:spPr>
          <a:ln/>
        </p:spPr>
      </p:sp>
      <p:sp>
        <p:nvSpPr>
          <p:cNvPr id="91140" name="Rectangle 3">
            <a:extLst>
              <a:ext uri="{FF2B5EF4-FFF2-40B4-BE49-F238E27FC236}">
                <a16:creationId xmlns:a16="http://schemas.microsoft.com/office/drawing/2014/main" id="{5B2F6CBF-8976-D867-3A43-32A3EBD466E3}"/>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Get a first year chemistry textbook and try a few cell notation examples.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C295A672-326E-8E59-2693-F91C2D0E17C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3CF03F-369E-4907-A766-AC81BD3044AF}" type="slidenum">
              <a:rPr lang="en-US" altLang="pt-BR">
                <a:latin typeface="Times" panose="02020603050405020304" pitchFamily="18" charset="0"/>
              </a:rPr>
              <a:pPr/>
              <a:t>29</a:t>
            </a:fld>
            <a:endParaRPr lang="en-US" altLang="pt-BR">
              <a:latin typeface="Times" panose="02020603050405020304" pitchFamily="18" charset="0"/>
            </a:endParaRPr>
          </a:p>
        </p:txBody>
      </p:sp>
      <p:sp>
        <p:nvSpPr>
          <p:cNvPr id="92163" name="Rectangle 2">
            <a:extLst>
              <a:ext uri="{FF2B5EF4-FFF2-40B4-BE49-F238E27FC236}">
                <a16:creationId xmlns:a16="http://schemas.microsoft.com/office/drawing/2014/main" id="{C4EC2198-F9D6-82E9-AE70-C1BC033EC940}"/>
              </a:ext>
            </a:extLst>
          </p:cNvPr>
          <p:cNvSpPr>
            <a:spLocks noChangeArrowheads="1" noTextEdit="1"/>
          </p:cNvSpPr>
          <p:nvPr>
            <p:ph type="sldImg"/>
          </p:nvPr>
        </p:nvSpPr>
        <p:spPr>
          <a:ln/>
        </p:spPr>
      </p:sp>
      <p:sp>
        <p:nvSpPr>
          <p:cNvPr id="92164" name="Rectangle 3">
            <a:extLst>
              <a:ext uri="{FF2B5EF4-FFF2-40B4-BE49-F238E27FC236}">
                <a16:creationId xmlns:a16="http://schemas.microsoft.com/office/drawing/2014/main" id="{50EC6024-6D42-58C2-9052-D8422B7101D5}"/>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These definitions hold true even if the cells is running as a galvanic cell (producing electricity) or a electrolytic cell (being charged, or depositing material).</a:t>
            </a:r>
          </a:p>
          <a:p>
            <a:pPr eaLnBrk="1" hangingPunct="1"/>
            <a:r>
              <a:rPr lang="en-US" altLang="pt-BR">
                <a:latin typeface="Times" panose="02020603050405020304" pitchFamily="18" charset="0"/>
              </a:rPr>
              <a:t>The pneumonic that oxidation and anode but start with a vowel, while reduction and cathode both start with a consonant.</a:t>
            </a:r>
          </a:p>
          <a:p>
            <a:pPr eaLnBrk="1" hangingPunct="1"/>
            <a:r>
              <a:rPr lang="en-US" altLang="pt-BR">
                <a:latin typeface="Times" panose="02020603050405020304" pitchFamily="18" charset="0"/>
              </a:rPr>
              <a:t>The polarity of each half-cell changes with how the cell is being run.  If it is galvanic, then at the cathode reduction is spontaneously occurring.  This means that the reaction is consuming electrons and this is why there are fewer electrons than normal and why the electrode is positively charged with respect to the other terminal.  In a electrolytic cell, the reaction is still one of reduction, but this time we are forcing it to occur by adding in more electrons than would be there normally.  This induces the reaction to occur and explains why it is negatively charged.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264465DD-B9CB-F067-E0D5-5E7B436FD3A4}"/>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A20522-364F-49D1-B9B4-4935D978BC11}" type="slidenum">
              <a:rPr lang="en-US" altLang="pt-BR">
                <a:latin typeface="Times" panose="02020603050405020304" pitchFamily="18" charset="0"/>
              </a:rPr>
              <a:pPr/>
              <a:t>30</a:t>
            </a:fld>
            <a:endParaRPr lang="en-US" altLang="pt-BR">
              <a:latin typeface="Times" panose="02020603050405020304" pitchFamily="18" charset="0"/>
            </a:endParaRPr>
          </a:p>
        </p:txBody>
      </p:sp>
      <p:sp>
        <p:nvSpPr>
          <p:cNvPr id="93187" name="Rectangle 2">
            <a:extLst>
              <a:ext uri="{FF2B5EF4-FFF2-40B4-BE49-F238E27FC236}">
                <a16:creationId xmlns:a16="http://schemas.microsoft.com/office/drawing/2014/main" id="{5D026342-2E41-3CBB-CB00-5AE1724A8C8B}"/>
              </a:ext>
            </a:extLst>
          </p:cNvPr>
          <p:cNvSpPr>
            <a:spLocks noChangeArrowheads="1" noTextEdit="1"/>
          </p:cNvSpPr>
          <p:nvPr>
            <p:ph type="sldImg"/>
          </p:nvPr>
        </p:nvSpPr>
        <p:spPr>
          <a:ln/>
        </p:spPr>
      </p:sp>
      <p:sp>
        <p:nvSpPr>
          <p:cNvPr id="93188" name="Rectangle 3">
            <a:extLst>
              <a:ext uri="{FF2B5EF4-FFF2-40B4-BE49-F238E27FC236}">
                <a16:creationId xmlns:a16="http://schemas.microsoft.com/office/drawing/2014/main" id="{10C465D0-49CF-0981-7AE8-401589B4297D}"/>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This is another important cell from the early days of electrochemistry.  Large banks of these cells were used to power early telegraph systems.</a:t>
            </a:r>
          </a:p>
          <a:p>
            <a:pPr eaLnBrk="1" hangingPunct="1"/>
            <a:r>
              <a:rPr lang="en-US" altLang="pt-BR">
                <a:latin typeface="Times" panose="02020603050405020304" pitchFamily="18" charset="0"/>
              </a:rPr>
              <a:t>Here we find that the reaction proceeds spontaneously such that Zn metal dissolves and copper metal plates out on their respective electrodes.  Note also that the two sides are connected by a salt bridge.  This permits the passage of ions, but prevents the two solutions from mixing directly.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8724E8AC-AFD2-F0AB-9E4F-E87FE0944DE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15962E-893C-4F4C-849C-FBB570B7E42F}" type="slidenum">
              <a:rPr lang="en-US" altLang="pt-BR">
                <a:latin typeface="Times" panose="02020603050405020304" pitchFamily="18" charset="0"/>
              </a:rPr>
              <a:pPr/>
              <a:t>31</a:t>
            </a:fld>
            <a:endParaRPr lang="en-US" altLang="pt-BR">
              <a:latin typeface="Times" panose="02020603050405020304" pitchFamily="18" charset="0"/>
            </a:endParaRPr>
          </a:p>
        </p:txBody>
      </p:sp>
      <p:sp>
        <p:nvSpPr>
          <p:cNvPr id="94211" name="Rectangle 2">
            <a:extLst>
              <a:ext uri="{FF2B5EF4-FFF2-40B4-BE49-F238E27FC236}">
                <a16:creationId xmlns:a16="http://schemas.microsoft.com/office/drawing/2014/main" id="{B56E1F1E-5978-49AB-5A06-C4701B240AFB}"/>
              </a:ext>
            </a:extLst>
          </p:cNvPr>
          <p:cNvSpPr>
            <a:spLocks noChangeArrowheads="1" noTextEdit="1"/>
          </p:cNvSpPr>
          <p:nvPr>
            <p:ph type="sldImg"/>
          </p:nvPr>
        </p:nvSpPr>
        <p:spPr>
          <a:ln/>
        </p:spPr>
      </p:sp>
      <p:sp>
        <p:nvSpPr>
          <p:cNvPr id="94212" name="Rectangle 3">
            <a:extLst>
              <a:ext uri="{FF2B5EF4-FFF2-40B4-BE49-F238E27FC236}">
                <a16:creationId xmlns:a16="http://schemas.microsoft.com/office/drawing/2014/main" id="{BF46325A-6256-A0F5-1461-2FB214FA15EE}"/>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It is possible to fabricate a Daniell cell without a salt bridge.  If you make the two electrolyte solutions so that one is of a higher density (make it more concentrated, for instance.  (1)  Put the ZnSO</a:t>
            </a:r>
            <a:r>
              <a:rPr lang="en-US" altLang="pt-BR" baseline="-25000">
                <a:latin typeface="Times" panose="02020603050405020304" pitchFamily="18" charset="0"/>
              </a:rPr>
              <a:t>4</a:t>
            </a:r>
            <a:r>
              <a:rPr lang="en-US" altLang="pt-BR">
                <a:latin typeface="Times" panose="02020603050405020304" pitchFamily="18" charset="0"/>
              </a:rPr>
              <a:t> in the beaker. (2) Use a funnel to introduce the CuSO</a:t>
            </a:r>
            <a:r>
              <a:rPr lang="en-US" altLang="pt-BR" baseline="-25000">
                <a:latin typeface="Times" panose="02020603050405020304" pitchFamily="18" charset="0"/>
              </a:rPr>
              <a:t>4</a:t>
            </a:r>
            <a:r>
              <a:rPr lang="en-US" altLang="pt-BR">
                <a:latin typeface="Times" panose="02020603050405020304" pitchFamily="18" charset="0"/>
              </a:rPr>
              <a:t> to the bottom layer without mixing with the ZnSO</a:t>
            </a:r>
            <a:r>
              <a:rPr lang="en-US" altLang="pt-BR" baseline="-25000">
                <a:latin typeface="Times" panose="02020603050405020304" pitchFamily="18" charset="0"/>
              </a:rPr>
              <a:t>4</a:t>
            </a:r>
            <a:r>
              <a:rPr lang="en-US" altLang="pt-BR">
                <a:latin typeface="Times" panose="02020603050405020304" pitchFamily="18" charset="0"/>
              </a:rPr>
              <a:t> (pour it in slowly).  Place a glass sheath around the Cu electrode and insert it down into the bottom layer.  Add the Zn electrode and it works!  Yes.  There is reaction at the interfacial region between the two solutions, but diffusion soon limits reactivity and it becomes a chemically quiet zone.  Reaction proceeds nicely - until something jostles the beaker and mixes the two solutions.</a:t>
            </a:r>
          </a:p>
          <a:p>
            <a:pPr eaLnBrk="1" hangingPunct="1"/>
            <a:r>
              <a:rPr lang="en-US" altLang="pt-BR">
                <a:latin typeface="Times" panose="02020603050405020304" pitchFamily="18" charset="0"/>
              </a:rPr>
              <a:t>A salt bridge simplifies the task of cell construction and operation.  By packing a glass tube with a viscous, aqueous ionic solution, we can allow charge transport without allowing the two solutions to mix with each other.  Often the solution is an agar jell with KCl or KNO</a:t>
            </a:r>
            <a:r>
              <a:rPr lang="en-US" altLang="pt-BR" baseline="-25000">
                <a:latin typeface="Times" panose="02020603050405020304" pitchFamily="18" charset="0"/>
              </a:rPr>
              <a:t>3</a:t>
            </a:r>
            <a:r>
              <a:rPr lang="en-US" altLang="pt-BR">
                <a:latin typeface="Times" panose="02020603050405020304" pitchFamily="18" charset="0"/>
              </a:rPr>
              <a:t>.  The K</a:t>
            </a:r>
            <a:r>
              <a:rPr lang="en-US" altLang="pt-BR" baseline="30000">
                <a:latin typeface="Times" panose="02020603050405020304" pitchFamily="18" charset="0"/>
              </a:rPr>
              <a:t>+</a:t>
            </a:r>
            <a:r>
              <a:rPr lang="en-US" altLang="pt-BR">
                <a:latin typeface="Times" panose="02020603050405020304" pitchFamily="18" charset="0"/>
              </a:rPr>
              <a:t>, Cl</a:t>
            </a:r>
            <a:r>
              <a:rPr lang="en-US" altLang="pt-BR" baseline="30000">
                <a:latin typeface="Times" panose="02020603050405020304" pitchFamily="18" charset="0"/>
              </a:rPr>
              <a:t>–</a:t>
            </a:r>
            <a:r>
              <a:rPr lang="en-US" altLang="pt-BR">
                <a:latin typeface="Times" panose="02020603050405020304" pitchFamily="18" charset="0"/>
              </a:rPr>
              <a:t>, and NO</a:t>
            </a:r>
            <a:r>
              <a:rPr lang="en-US" altLang="pt-BR" baseline="-25000">
                <a:latin typeface="Times" panose="02020603050405020304" pitchFamily="18" charset="0"/>
              </a:rPr>
              <a:t>3</a:t>
            </a:r>
            <a:r>
              <a:rPr lang="en-US" altLang="pt-BR" baseline="30000">
                <a:latin typeface="Times" panose="02020603050405020304" pitchFamily="18" charset="0"/>
              </a:rPr>
              <a:t>–</a:t>
            </a:r>
            <a:r>
              <a:rPr lang="en-US" altLang="pt-BR">
                <a:latin typeface="Times" panose="02020603050405020304" pitchFamily="18" charset="0"/>
              </a:rPr>
              <a:t> ions have similar mobilities and migrate in opposite directions with similar velocities.  This minimizes the appearance of junction potentials in the bridge.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54E34D6-5A36-7802-84AB-7A927B266E7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7AF2DC-2D37-4128-B3CF-BE5D0F60DCFA}" type="slidenum">
              <a:rPr lang="en-US" altLang="pt-BR">
                <a:latin typeface="Times" panose="02020603050405020304" pitchFamily="18" charset="0"/>
              </a:rPr>
              <a:pPr/>
              <a:t>4</a:t>
            </a:fld>
            <a:endParaRPr lang="en-US" altLang="pt-BR">
              <a:latin typeface="Times" panose="02020603050405020304" pitchFamily="18" charset="0"/>
            </a:endParaRPr>
          </a:p>
        </p:txBody>
      </p:sp>
      <p:sp>
        <p:nvSpPr>
          <p:cNvPr id="67587" name="Rectangle 2">
            <a:extLst>
              <a:ext uri="{FF2B5EF4-FFF2-40B4-BE49-F238E27FC236}">
                <a16:creationId xmlns:a16="http://schemas.microsoft.com/office/drawing/2014/main" id="{66ED6292-A9F3-449D-5EEE-D9CA006437FA}"/>
              </a:ext>
            </a:extLst>
          </p:cNvPr>
          <p:cNvSpPr>
            <a:spLocks noChangeArrowheads="1" noTextEdit="1"/>
          </p:cNvSpPr>
          <p:nvPr>
            <p:ph type="sldImg"/>
          </p:nvPr>
        </p:nvSpPr>
        <p:spPr>
          <a:ln/>
        </p:spPr>
      </p:sp>
      <p:sp>
        <p:nvSpPr>
          <p:cNvPr id="67588" name="Rectangle 3">
            <a:extLst>
              <a:ext uri="{FF2B5EF4-FFF2-40B4-BE49-F238E27FC236}">
                <a16:creationId xmlns:a16="http://schemas.microsoft.com/office/drawing/2014/main" id="{310C9677-ADC5-29EF-FC46-177CD7AEC044}"/>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Molecules have chemical bond strengths of a few electron-volts.  Bonds are formed by some atoms giving up their electrons and other atoms accepting those electrons.  Hence, the important energy states, as far as chemical bond formation is concerned, lie within a few eV of the Homo-Lumo gap.  In molecules, that may very well be just the HOMO and the LUMO, but in the solid state, there are many (almost an infinitude) of states near the Fermi level.  It is the details of the state density that makes one solid’s chemical behaviour different from another’s.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C48F3058-9144-BBDD-5E17-22B50A26DEA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FD4E9B-3D59-4053-B672-2C16E786CB84}" type="slidenum">
              <a:rPr lang="en-US" altLang="pt-BR">
                <a:latin typeface="Times" panose="02020603050405020304" pitchFamily="18" charset="0"/>
              </a:rPr>
              <a:pPr/>
              <a:t>32</a:t>
            </a:fld>
            <a:endParaRPr lang="en-US" altLang="pt-BR">
              <a:latin typeface="Times" panose="02020603050405020304" pitchFamily="18" charset="0"/>
            </a:endParaRPr>
          </a:p>
        </p:txBody>
      </p:sp>
      <p:sp>
        <p:nvSpPr>
          <p:cNvPr id="95235" name="Rectangle 2">
            <a:extLst>
              <a:ext uri="{FF2B5EF4-FFF2-40B4-BE49-F238E27FC236}">
                <a16:creationId xmlns:a16="http://schemas.microsoft.com/office/drawing/2014/main" id="{DB88615E-62CA-89D5-79CF-C03A71C1D60E}"/>
              </a:ext>
            </a:extLst>
          </p:cNvPr>
          <p:cNvSpPr>
            <a:spLocks noChangeArrowheads="1" noTextEdit="1"/>
          </p:cNvSpPr>
          <p:nvPr>
            <p:ph type="sldImg"/>
          </p:nvPr>
        </p:nvSpPr>
        <p:spPr>
          <a:ln/>
        </p:spPr>
      </p:sp>
      <p:sp>
        <p:nvSpPr>
          <p:cNvPr id="95236" name="Rectangle 3">
            <a:extLst>
              <a:ext uri="{FF2B5EF4-FFF2-40B4-BE49-F238E27FC236}">
                <a16:creationId xmlns:a16="http://schemas.microsoft.com/office/drawing/2014/main" id="{F798277D-F3D8-14DB-BA32-CB67EB3B71FB}"/>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Place the Zn electrode into its electrolyte solution.  The Fermi level of electronic charge in the two solutions is different (and dependent upon the concentration of Zn</a:t>
            </a:r>
            <a:r>
              <a:rPr lang="en-US" altLang="pt-BR" baseline="30000">
                <a:latin typeface="Times" panose="02020603050405020304" pitchFamily="18" charset="0"/>
              </a:rPr>
              <a:t>2+</a:t>
            </a:r>
            <a:r>
              <a:rPr lang="en-US" altLang="pt-BR">
                <a:latin typeface="Times" panose="02020603050405020304" pitchFamily="18" charset="0"/>
              </a:rPr>
              <a:t> in the solution).  There is an exchange of charge across the interface interconverting Zn metal and Zn</a:t>
            </a:r>
            <a:r>
              <a:rPr lang="en-US" altLang="pt-BR" baseline="30000">
                <a:latin typeface="Times" panose="02020603050405020304" pitchFamily="18" charset="0"/>
              </a:rPr>
              <a:t>2+</a:t>
            </a:r>
            <a:r>
              <a:rPr lang="en-US" altLang="pt-BR">
                <a:latin typeface="Times" panose="02020603050405020304" pitchFamily="18" charset="0"/>
              </a:rPr>
              <a:t> ions.  This process proceeds until a junction potential is produced that offsets the chemical potential driving the process forward.  A dynamic equilibrium results, wherein the forward and reverse processes balance and a static potential results and the Fermi level in the system is now equilibrated.  This happens in a few nanoseconds.</a:t>
            </a:r>
          </a:p>
          <a:p>
            <a:pPr eaLnBrk="1" hangingPunct="1"/>
            <a:r>
              <a:rPr lang="en-US" altLang="pt-BR">
                <a:latin typeface="Times" panose="02020603050405020304" pitchFamily="18" charset="0"/>
              </a:rPr>
              <a:t>A similar process occurs when we place the Cu electrode in the Cu solution.  After equilibration, its Fermi level, while flat throughout the system, is not the same as that in the Zn system.  It will be lower than the Zn Fermi level.</a:t>
            </a:r>
          </a:p>
          <a:p>
            <a:pPr eaLnBrk="1" hangingPunct="1"/>
            <a:r>
              <a:rPr lang="en-US" altLang="pt-BR">
                <a:latin typeface="Times" panose="02020603050405020304" pitchFamily="18" charset="0"/>
              </a:rPr>
              <a:t>If we now introduce the salt bridge (let’s say it is made of KCl), some K</a:t>
            </a:r>
            <a:r>
              <a:rPr lang="en-US" altLang="pt-BR" baseline="30000">
                <a:latin typeface="Times" panose="02020603050405020304" pitchFamily="18" charset="0"/>
              </a:rPr>
              <a:t>+</a:t>
            </a:r>
            <a:r>
              <a:rPr lang="en-US" altLang="pt-BR">
                <a:latin typeface="Times" panose="02020603050405020304" pitchFamily="18" charset="0"/>
              </a:rPr>
              <a:t> ions will flow into the Cu half-cell and some Cl</a:t>
            </a:r>
            <a:r>
              <a:rPr lang="en-US" altLang="pt-BR" baseline="30000">
                <a:latin typeface="Times" panose="02020603050405020304" pitchFamily="18" charset="0"/>
              </a:rPr>
              <a:t>–</a:t>
            </a:r>
            <a:r>
              <a:rPr lang="en-US" altLang="pt-BR">
                <a:latin typeface="Times" panose="02020603050405020304" pitchFamily="18" charset="0"/>
              </a:rPr>
              <a:t> ions will flow into the Zn half-cell.  This is an attempt to even out the Fermi level in the entire system, now that it is connected.  Zn will surrender electrons to produce Zn</a:t>
            </a:r>
            <a:r>
              <a:rPr lang="en-US" altLang="pt-BR" baseline="30000">
                <a:latin typeface="Times" panose="02020603050405020304" pitchFamily="18" charset="0"/>
              </a:rPr>
              <a:t>2+</a:t>
            </a:r>
            <a:r>
              <a:rPr lang="en-US" altLang="pt-BR">
                <a:latin typeface="Times" panose="02020603050405020304" pitchFamily="18" charset="0"/>
              </a:rPr>
              <a:t> in an effort to maintain electrical neutrality.  Similarly Cu</a:t>
            </a:r>
            <a:r>
              <a:rPr lang="en-US" altLang="pt-BR" baseline="30000">
                <a:latin typeface="Times" panose="02020603050405020304" pitchFamily="18" charset="0"/>
              </a:rPr>
              <a:t>2+</a:t>
            </a:r>
            <a:r>
              <a:rPr lang="en-US" altLang="pt-BR">
                <a:latin typeface="Times" panose="02020603050405020304" pitchFamily="18" charset="0"/>
              </a:rPr>
              <a:t> will consume electrons (found in its Cu electrode, of course) making that electrode more positive while the Zn electrode is more negative.  Finally a potential develops between the two electrodes that balances the chemical potential driving the two processes.  A dynamic equilibrium results.</a:t>
            </a:r>
          </a:p>
          <a:p>
            <a:pPr eaLnBrk="1" hangingPunct="1"/>
            <a:r>
              <a:rPr lang="en-US" altLang="pt-BR">
                <a:latin typeface="Times" panose="02020603050405020304" pitchFamily="18" charset="0"/>
              </a:rPr>
              <a:t>If now we connect the two electrodes, a current will flow, whereby electrons from the Zn flow into the copper electrode.  If the resistance of this connection is low, the current can be very high.  If we use a voltmeter with a high impedance (MW), then the current will be very small.  A measurement of the potential difference will be accurate in this case.</a:t>
            </a:r>
          </a:p>
          <a:p>
            <a:pPr eaLnBrk="1" hangingPunct="1"/>
            <a:r>
              <a:rPr lang="en-US" altLang="pt-BR">
                <a:latin typeface="Times" panose="02020603050405020304" pitchFamily="18" charset="0"/>
              </a:rPr>
              <a:t>Any current we allow to flow, will tend to discharge the potential difference.  To much current flowing will lead to an inaccurate measurement.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4243A740-97AE-AE1F-8468-453E3D37756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613F36-99F4-43DB-993A-74816D69FD6B}" type="slidenum">
              <a:rPr lang="en-US" altLang="pt-BR">
                <a:latin typeface="Times" panose="02020603050405020304" pitchFamily="18" charset="0"/>
              </a:rPr>
              <a:pPr/>
              <a:t>33</a:t>
            </a:fld>
            <a:endParaRPr lang="en-US" altLang="pt-BR">
              <a:latin typeface="Times" panose="02020603050405020304" pitchFamily="18" charset="0"/>
            </a:endParaRPr>
          </a:p>
        </p:txBody>
      </p:sp>
      <p:sp>
        <p:nvSpPr>
          <p:cNvPr id="96259" name="Rectangle 2">
            <a:extLst>
              <a:ext uri="{FF2B5EF4-FFF2-40B4-BE49-F238E27FC236}">
                <a16:creationId xmlns:a16="http://schemas.microsoft.com/office/drawing/2014/main" id="{6A87FF13-56A6-3C43-8CC3-836D446EFB49}"/>
              </a:ext>
            </a:extLst>
          </p:cNvPr>
          <p:cNvSpPr>
            <a:spLocks noChangeArrowheads="1" noTextEdit="1"/>
          </p:cNvSpPr>
          <p:nvPr>
            <p:ph type="sldImg"/>
          </p:nvPr>
        </p:nvSpPr>
        <p:spPr>
          <a:ln/>
        </p:spPr>
      </p:sp>
      <p:sp>
        <p:nvSpPr>
          <p:cNvPr id="96260" name="Rectangle 3">
            <a:extLst>
              <a:ext uri="{FF2B5EF4-FFF2-40B4-BE49-F238E27FC236}">
                <a16:creationId xmlns:a16="http://schemas.microsoft.com/office/drawing/2014/main" id="{4DF8895F-95E6-27F0-2E51-0548DA303915}"/>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If we apply a voltage in such a manner as to oppose the natural potential of the cell, we can force the reactions to proceed in reverse.  Now we start to steal electrons away from Cu atoms and drive the ions into solution, while we force electrons into the Zn electrode and insist that the Zn</a:t>
            </a:r>
            <a:r>
              <a:rPr lang="en-US" altLang="pt-BR" baseline="30000">
                <a:latin typeface="Times" panose="02020603050405020304" pitchFamily="18" charset="0"/>
              </a:rPr>
              <a:t>2+</a:t>
            </a:r>
            <a:r>
              <a:rPr lang="en-US" altLang="pt-BR">
                <a:latin typeface="Times" panose="02020603050405020304" pitchFamily="18" charset="0"/>
              </a:rPr>
              <a:t> ions pick them up, plating out the Zn on the electrode.</a:t>
            </a:r>
          </a:p>
          <a:p>
            <a:pPr eaLnBrk="1" hangingPunct="1"/>
            <a:r>
              <a:rPr lang="en-US" altLang="pt-BR">
                <a:latin typeface="Times" panose="02020603050405020304" pitchFamily="18" charset="0"/>
              </a:rPr>
              <a:t>A galvanic cell is one which is allowed operate in its natural direction.  An electrolytic cell is one which is being operated in reverse.</a:t>
            </a:r>
          </a:p>
          <a:p>
            <a:pPr eaLnBrk="1" hangingPunct="1"/>
            <a:r>
              <a:rPr lang="en-US" altLang="pt-BR">
                <a:latin typeface="Times" panose="02020603050405020304" pitchFamily="18" charset="0"/>
              </a:rPr>
              <a:t>A galvanic cell produces a potential to drive an external load.  An electrolytic cell is one which consumes external electricity.</a:t>
            </a:r>
          </a:p>
          <a:p>
            <a:pPr eaLnBrk="1" hangingPunct="1"/>
            <a:r>
              <a:rPr lang="en-US" altLang="pt-BR">
                <a:latin typeface="Times" panose="02020603050405020304" pitchFamily="18" charset="0"/>
              </a:rPr>
              <a:t>A galvanic cell is like a battery or a fuel cell.</a:t>
            </a:r>
          </a:p>
          <a:p>
            <a:pPr eaLnBrk="1" hangingPunct="1"/>
            <a:r>
              <a:rPr lang="en-US" altLang="pt-BR">
                <a:latin typeface="Times" panose="02020603050405020304" pitchFamily="18" charset="0"/>
              </a:rPr>
              <a:t>An electrolytic cell is often used to process materials electrochemically.</a:t>
            </a:r>
          </a:p>
          <a:p>
            <a:pPr eaLnBrk="1" hangingPunct="1"/>
            <a:r>
              <a:rPr lang="en-US" altLang="pt-BR">
                <a:latin typeface="Times" panose="02020603050405020304" pitchFamily="18" charset="0"/>
              </a:rPr>
              <a:t>Note that the electrode polarity changes between galvanic and electrolytic.  The identity of the electrode also changes.  However, the one constant is the definition for reduction and oxidation.  Oxidation is Loss; Reduction is Gain.  “OIL RIG”.</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A8966F41-35F5-5C98-E486-C047E575F481}"/>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832673-04BF-40B1-A2DB-1B621AB66245}" type="slidenum">
              <a:rPr lang="en-US" altLang="pt-BR">
                <a:latin typeface="Times" panose="02020603050405020304" pitchFamily="18" charset="0"/>
              </a:rPr>
              <a:pPr/>
              <a:t>34</a:t>
            </a:fld>
            <a:endParaRPr lang="en-US" altLang="pt-BR">
              <a:latin typeface="Times" panose="02020603050405020304" pitchFamily="18" charset="0"/>
            </a:endParaRPr>
          </a:p>
        </p:txBody>
      </p:sp>
      <p:sp>
        <p:nvSpPr>
          <p:cNvPr id="102403" name="Rectangle 2">
            <a:extLst>
              <a:ext uri="{FF2B5EF4-FFF2-40B4-BE49-F238E27FC236}">
                <a16:creationId xmlns:a16="http://schemas.microsoft.com/office/drawing/2014/main" id="{FE2457FF-22A9-2C92-902B-6C1054A2842A}"/>
              </a:ext>
            </a:extLst>
          </p:cNvPr>
          <p:cNvSpPr>
            <a:spLocks noChangeArrowheads="1" noTextEdit="1"/>
          </p:cNvSpPr>
          <p:nvPr>
            <p:ph type="sldImg"/>
          </p:nvPr>
        </p:nvSpPr>
        <p:spPr>
          <a:ln/>
        </p:spPr>
      </p:sp>
      <p:sp>
        <p:nvSpPr>
          <p:cNvPr id="102404" name="Rectangle 3">
            <a:extLst>
              <a:ext uri="{FF2B5EF4-FFF2-40B4-BE49-F238E27FC236}">
                <a16:creationId xmlns:a16="http://schemas.microsoft.com/office/drawing/2014/main" id="{EFE580A7-2778-7B0B-6229-1B566F06923E}"/>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If we think about half-cell reactions, we can study each process in isolation.  Then, the concepts we arrive at when considering the Cu/Cu</a:t>
            </a:r>
            <a:r>
              <a:rPr lang="en-US" altLang="pt-BR" baseline="30000">
                <a:latin typeface="Times" panose="02020603050405020304" pitchFamily="18" charset="0"/>
              </a:rPr>
              <a:t>2+</a:t>
            </a:r>
            <a:r>
              <a:rPr lang="en-US" altLang="pt-BR">
                <a:latin typeface="Times" panose="02020603050405020304" pitchFamily="18" charset="0"/>
              </a:rPr>
              <a:t> electrode can be applied to all other cells in which it is participating.  The alternative is to study and catalogue the information from every combination of cell possible.  Such a task would excessively complicate and obfuscate the field.</a:t>
            </a:r>
          </a:p>
          <a:p>
            <a:pPr eaLnBrk="1" hangingPunct="1"/>
            <a:r>
              <a:rPr lang="en-US" altLang="pt-BR">
                <a:latin typeface="Times" panose="02020603050405020304" pitchFamily="18" charset="0"/>
              </a:rPr>
              <a:t>The potential of an electron is constant as it passes through the various conducting phases of the cell (the electrode, the electrolyte solution).  It changes its potential at phase boundaries over distances of a few molecular diameters.  This fact nicely divides the problem into two halves and validates this concept of half-cell potentials.</a:t>
            </a:r>
          </a:p>
          <a:p>
            <a:pPr eaLnBrk="1" hangingPunct="1"/>
            <a:r>
              <a:rPr lang="en-US" altLang="pt-BR">
                <a:latin typeface="Times" panose="02020603050405020304" pitchFamily="18" charset="0"/>
              </a:rPr>
              <a:t>Consider the Weston cell.  The electron falls in potential as it moves from the cathode to the anode.  At each phase boundary it gains energy and is the source of the electromotive force delivered by the cell.</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CC505C9A-B050-8239-79E3-10C19073CC3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41A4A7-2DAF-41B4-94BA-745612668889}" type="slidenum">
              <a:rPr lang="en-US" altLang="pt-BR">
                <a:latin typeface="Times" panose="02020603050405020304" pitchFamily="18" charset="0"/>
              </a:rPr>
              <a:pPr/>
              <a:t>35</a:t>
            </a:fld>
            <a:endParaRPr lang="en-US" altLang="pt-BR">
              <a:latin typeface="Times" panose="02020603050405020304" pitchFamily="18" charset="0"/>
            </a:endParaRPr>
          </a:p>
        </p:txBody>
      </p:sp>
      <p:sp>
        <p:nvSpPr>
          <p:cNvPr id="103427" name="Rectangle 2">
            <a:extLst>
              <a:ext uri="{FF2B5EF4-FFF2-40B4-BE49-F238E27FC236}">
                <a16:creationId xmlns:a16="http://schemas.microsoft.com/office/drawing/2014/main" id="{06737D25-AF55-A433-6F5E-C8DA17DCFC27}"/>
              </a:ext>
            </a:extLst>
          </p:cNvPr>
          <p:cNvSpPr>
            <a:spLocks noChangeArrowheads="1" noTextEdit="1"/>
          </p:cNvSpPr>
          <p:nvPr>
            <p:ph type="sldImg"/>
          </p:nvPr>
        </p:nvSpPr>
        <p:spPr>
          <a:ln/>
        </p:spPr>
      </p:sp>
      <p:sp>
        <p:nvSpPr>
          <p:cNvPr id="103428" name="Rectangle 3">
            <a:extLst>
              <a:ext uri="{FF2B5EF4-FFF2-40B4-BE49-F238E27FC236}">
                <a16:creationId xmlns:a16="http://schemas.microsoft.com/office/drawing/2014/main" id="{27507631-D044-B403-8B84-5D31147A0413}"/>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To make discussion of the matter easier, we agree to tabulate and analyze half-cells when they are behaving as reduction processes.  When a process is occurring as an oxidation, we simply will reverse our analysis and data.</a:t>
            </a:r>
          </a:p>
          <a:p>
            <a:pPr eaLnBrk="1" hangingPunct="1"/>
            <a:r>
              <a:rPr lang="en-US" altLang="pt-BR">
                <a:latin typeface="Times" panose="02020603050405020304" pitchFamily="18" charset="0"/>
              </a:rPr>
              <a:t>The Weston Cell has already been broken into the anode and cathode processes.  The anode, however, needs to be reversed in our considerations.</a:t>
            </a:r>
          </a:p>
          <a:p>
            <a:pPr eaLnBrk="1" hangingPunct="1"/>
            <a:r>
              <a:rPr lang="en-US" altLang="pt-BR">
                <a:latin typeface="Times" panose="02020603050405020304" pitchFamily="18" charset="0"/>
              </a:rPr>
              <a:t>This convention of selecting cathodes is somewhat arbitrary.  We could have just as easily selected the oxidation processes as the convention.  Indeed, many decades ago, this was the convention.  If you scan through textbooks from the 1960’s and earlier you will find tables of standard oxidation potentials.  The convention of that time agreed to standardize on reduction potentials and this is now the absolute standard in all electrochemical work.</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89BD8DC0-72C2-76AD-6A95-D9B715D2A78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16CF9E-AE9C-4BE5-BFB2-15BA1840857A}" type="slidenum">
              <a:rPr lang="en-US" altLang="pt-BR">
                <a:latin typeface="Times" panose="02020603050405020304" pitchFamily="18" charset="0"/>
              </a:rPr>
              <a:pPr/>
              <a:t>36</a:t>
            </a:fld>
            <a:endParaRPr lang="en-US" altLang="pt-BR">
              <a:latin typeface="Times" panose="02020603050405020304" pitchFamily="18" charset="0"/>
            </a:endParaRPr>
          </a:p>
        </p:txBody>
      </p:sp>
      <p:sp>
        <p:nvSpPr>
          <p:cNvPr id="105475" name="Rectangle 2">
            <a:extLst>
              <a:ext uri="{FF2B5EF4-FFF2-40B4-BE49-F238E27FC236}">
                <a16:creationId xmlns:a16="http://schemas.microsoft.com/office/drawing/2014/main" id="{D668D9CC-D953-1E17-5592-4E929A28E6A0}"/>
              </a:ext>
            </a:extLst>
          </p:cNvPr>
          <p:cNvSpPr>
            <a:spLocks noChangeArrowheads="1" noTextEdit="1"/>
          </p:cNvSpPr>
          <p:nvPr>
            <p:ph type="sldImg"/>
          </p:nvPr>
        </p:nvSpPr>
        <p:spPr>
          <a:ln/>
        </p:spPr>
      </p:sp>
      <p:sp>
        <p:nvSpPr>
          <p:cNvPr id="105476" name="Rectangle 3">
            <a:extLst>
              <a:ext uri="{FF2B5EF4-FFF2-40B4-BE49-F238E27FC236}">
                <a16:creationId xmlns:a16="http://schemas.microsoft.com/office/drawing/2014/main" id="{48CE4482-094F-9868-DEEB-28557C576F66}"/>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WE do not have a means of measuring the potential difference between the electrode and the solution.  To do so would require the interposition of another piece of metal to connect to our measuring device and we would have another interface which would alter the potential again.  Our experiments really say nothing about the potential inside the solution phase.  We only measure the differences between the two electrodes.  Any possible intermediate phase is viable.  There are some theoretical arguments and some indirect results from measurements of interfacial tension and interfacial capacitance.  But these have not been adopted as a direct measure of interfacial potential difference.</a:t>
            </a:r>
          </a:p>
          <a:p>
            <a:pPr eaLnBrk="1" hangingPunct="1"/>
            <a:r>
              <a:rPr lang="en-US" altLang="pt-BR">
                <a:latin typeface="Times" panose="02020603050405020304" pitchFamily="18" charset="0"/>
              </a:rPr>
              <a:t>The solution is to adopt an arbitrary, but extremely useful convention.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10638F38-7EAF-FADD-3F1A-19FAE815888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D54F12-C8F1-4C60-8083-1005B2F0DECD}" type="slidenum">
              <a:rPr lang="en-US" altLang="pt-BR">
                <a:latin typeface="Times" panose="02020603050405020304" pitchFamily="18" charset="0"/>
              </a:rPr>
              <a:pPr/>
              <a:t>37</a:t>
            </a:fld>
            <a:endParaRPr lang="en-US" altLang="pt-BR">
              <a:latin typeface="Times" panose="02020603050405020304" pitchFamily="18" charset="0"/>
            </a:endParaRPr>
          </a:p>
        </p:txBody>
      </p:sp>
      <p:sp>
        <p:nvSpPr>
          <p:cNvPr id="107523" name="Rectangle 2">
            <a:extLst>
              <a:ext uri="{FF2B5EF4-FFF2-40B4-BE49-F238E27FC236}">
                <a16:creationId xmlns:a16="http://schemas.microsoft.com/office/drawing/2014/main" id="{7ADB6FBA-1B29-BB3A-752F-4AD302999B8E}"/>
              </a:ext>
            </a:extLst>
          </p:cNvPr>
          <p:cNvSpPr>
            <a:spLocks noChangeArrowheads="1" noTextEdit="1"/>
          </p:cNvSpPr>
          <p:nvPr>
            <p:ph type="sldImg"/>
          </p:nvPr>
        </p:nvSpPr>
        <p:spPr>
          <a:ln/>
        </p:spPr>
      </p:sp>
      <p:sp>
        <p:nvSpPr>
          <p:cNvPr id="107524" name="Rectangle 3">
            <a:extLst>
              <a:ext uri="{FF2B5EF4-FFF2-40B4-BE49-F238E27FC236}">
                <a16:creationId xmlns:a16="http://schemas.microsoft.com/office/drawing/2014/main" id="{604C5F73-B441-E8DE-4821-26296AA3C8B7}"/>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Our convention dictates that we hookup the cell so that the positive input terminal to the voltmeter is connected to our test cell and the negative terminal to the SHE.  This is how to hook up a system when the test cell is a cathode.  Any potential we measure will be its cathodic or reduction potential.  If the cell potential is measured to be positive, then the process under test really was functioning as a reduction.  If the measured potential is negative, then the test cell was operating as an oxidation.  Rather than catalogue only positive potentials, but distinguishing between those which are reductions and those which are oxidations, we catalogue only reductions, but those with negative potentials are actual operating in reverser when paired with the SHE.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2BDA30E8-98B3-3132-184B-5106E1BFC24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703179-8B69-40DF-AD5D-12ED01647752}" type="slidenum">
              <a:rPr lang="en-US" altLang="pt-BR">
                <a:latin typeface="Times" panose="02020603050405020304" pitchFamily="18" charset="0"/>
              </a:rPr>
              <a:pPr/>
              <a:t>38</a:t>
            </a:fld>
            <a:endParaRPr lang="en-US" altLang="pt-BR">
              <a:latin typeface="Times" panose="02020603050405020304" pitchFamily="18" charset="0"/>
            </a:endParaRPr>
          </a:p>
        </p:txBody>
      </p:sp>
      <p:sp>
        <p:nvSpPr>
          <p:cNvPr id="108547" name="Rectangle 2">
            <a:extLst>
              <a:ext uri="{FF2B5EF4-FFF2-40B4-BE49-F238E27FC236}">
                <a16:creationId xmlns:a16="http://schemas.microsoft.com/office/drawing/2014/main" id="{7F578008-4FB2-4DA9-57E9-57723817FC4E}"/>
              </a:ext>
            </a:extLst>
          </p:cNvPr>
          <p:cNvSpPr>
            <a:spLocks noChangeArrowheads="1" noTextEdit="1"/>
          </p:cNvSpPr>
          <p:nvPr>
            <p:ph type="sldImg"/>
          </p:nvPr>
        </p:nvSpPr>
        <p:spPr>
          <a:ln/>
        </p:spPr>
      </p:sp>
      <p:sp>
        <p:nvSpPr>
          <p:cNvPr id="108548" name="Rectangle 3">
            <a:extLst>
              <a:ext uri="{FF2B5EF4-FFF2-40B4-BE49-F238E27FC236}">
                <a16:creationId xmlns:a16="http://schemas.microsoft.com/office/drawing/2014/main" id="{BE10C43E-21CA-1254-1A10-AA13EFE137B6}"/>
              </a:ext>
            </a:extLst>
          </p:cNvPr>
          <p:cNvSpPr>
            <a:spLocks noGrp="1" noChangeArrowheads="1"/>
          </p:cNvSpPr>
          <p:nvPr>
            <p:ph type="body" idx="1"/>
          </p:nvPr>
        </p:nvSpPr>
        <p:spPr>
          <a:noFill/>
        </p:spPr>
        <p:txBody>
          <a:bodyPr/>
          <a:lstStyle/>
          <a:p>
            <a:pPr eaLnBrk="1" hangingPunct="1"/>
            <a:r>
              <a:rPr lang="en-US" altLang="pt-BR" sz="800">
                <a:latin typeface="Times" panose="02020603050405020304" pitchFamily="18" charset="0"/>
              </a:rPr>
              <a:t>The fact that it is negative means that in reality in our test cell, Zn was being oxidized.  The negative sign accounts for that and is considered to be an easier way to report than to amek everything positive but some oxidations and some reductions.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88D7C3E0-190A-CB19-5FC6-13629BA3003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A07C35-6071-458F-ABCA-EF114D9A1DCF}" type="slidenum">
              <a:rPr lang="en-US" altLang="pt-BR">
                <a:latin typeface="Times" panose="02020603050405020304" pitchFamily="18" charset="0"/>
              </a:rPr>
              <a:pPr/>
              <a:t>39</a:t>
            </a:fld>
            <a:endParaRPr lang="en-US" altLang="pt-BR">
              <a:latin typeface="Times" panose="02020603050405020304" pitchFamily="18" charset="0"/>
            </a:endParaRPr>
          </a:p>
        </p:txBody>
      </p:sp>
      <p:sp>
        <p:nvSpPr>
          <p:cNvPr id="109571" name="Rectangle 2">
            <a:extLst>
              <a:ext uri="{FF2B5EF4-FFF2-40B4-BE49-F238E27FC236}">
                <a16:creationId xmlns:a16="http://schemas.microsoft.com/office/drawing/2014/main" id="{BB7097FB-7850-B3E4-6A00-2C8FF47A40D8}"/>
              </a:ext>
            </a:extLst>
          </p:cNvPr>
          <p:cNvSpPr>
            <a:spLocks noChangeArrowheads="1" noTextEdit="1"/>
          </p:cNvSpPr>
          <p:nvPr>
            <p:ph type="sldImg"/>
          </p:nvPr>
        </p:nvSpPr>
        <p:spPr>
          <a:ln/>
        </p:spPr>
      </p:sp>
      <p:sp>
        <p:nvSpPr>
          <p:cNvPr id="109572" name="Rectangle 3">
            <a:extLst>
              <a:ext uri="{FF2B5EF4-FFF2-40B4-BE49-F238E27FC236}">
                <a16:creationId xmlns:a16="http://schemas.microsoft.com/office/drawing/2014/main" id="{10D72702-9ABF-EFD0-390B-A17706D573D8}"/>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These are all for aqueous environments, which is implied by the use of the SHE as the reference state.  We often leave implied that all ions are present in aqueous solution and solids or gases or liquids are implied, depending upon the form at the standard state of 25 ˚C and 1 atm pressure.</a:t>
            </a:r>
          </a:p>
          <a:p>
            <a:pPr eaLnBrk="1" hangingPunct="1"/>
            <a:r>
              <a:rPr lang="en-US" altLang="pt-BR">
                <a:latin typeface="Times" panose="02020603050405020304" pitchFamily="18" charset="0"/>
              </a:rPr>
              <a:t>Note the Br</a:t>
            </a:r>
            <a:r>
              <a:rPr lang="en-US" altLang="pt-BR" baseline="-25000">
                <a:latin typeface="Times" panose="02020603050405020304" pitchFamily="18" charset="0"/>
              </a:rPr>
              <a:t>2</a:t>
            </a:r>
            <a:r>
              <a:rPr lang="en-US" altLang="pt-BR">
                <a:latin typeface="Times" panose="02020603050405020304" pitchFamily="18" charset="0"/>
              </a:rPr>
              <a:t> is a liquid under standard conditions.  AgCl is a solid.  Compare that reduction with that for Ag</a:t>
            </a:r>
            <a:r>
              <a:rPr lang="en-US" altLang="pt-BR" baseline="30000">
                <a:latin typeface="Times" panose="02020603050405020304" pitchFamily="18" charset="0"/>
              </a:rPr>
              <a:t>+</a:t>
            </a:r>
            <a:r>
              <a:rPr lang="en-US" altLang="pt-BR">
                <a:latin typeface="Times" panose="02020603050405020304" pitchFamily="18" charset="0"/>
              </a:rPr>
              <a:t>.  The same thing is happening (Ag</a:t>
            </a:r>
            <a:r>
              <a:rPr lang="en-US" altLang="pt-BR" baseline="30000">
                <a:latin typeface="Times" panose="02020603050405020304" pitchFamily="18" charset="0"/>
              </a:rPr>
              <a:t>+</a:t>
            </a:r>
            <a:r>
              <a:rPr lang="en-US" altLang="pt-BR">
                <a:latin typeface="Times" panose="02020603050405020304" pitchFamily="18" charset="0"/>
              </a:rPr>
              <a:t> is picking up an electron) but note the difference in potential.</a:t>
            </a:r>
          </a:p>
          <a:p>
            <a:pPr eaLnBrk="1" hangingPunct="1"/>
            <a:r>
              <a:rPr lang="en-US" altLang="pt-BR">
                <a:latin typeface="Times" panose="02020603050405020304" pitchFamily="18" charset="0"/>
              </a:rPr>
              <a:t>These tables are cast here in the order known as the “electrochemical series”.  We start with the most strongly oxidizing reaction and go down to the most weakly oxidizing reaction.</a:t>
            </a:r>
          </a:p>
          <a:p>
            <a:pPr eaLnBrk="1" hangingPunct="1"/>
            <a:r>
              <a:rPr lang="en-US" altLang="pt-BR">
                <a:latin typeface="Times" panose="02020603050405020304" pitchFamily="18" charset="0"/>
              </a:rPr>
              <a:t>Other tables that are useful, tabulate the data alphabetically or grouped according to other elemental classifications.  If you are looking for a specific reaction, such an alphabetic table is most useful.  The electrochemical series is most useful when comparing two reactions to see which will induce oxidation or reduction in the other.</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A9134D65-F2FA-F263-148C-02081B6A8F8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3C5494-E190-4920-B1DF-B2E11D5BAC1B}" type="slidenum">
              <a:rPr lang="en-US" altLang="pt-BR">
                <a:latin typeface="Times" panose="02020603050405020304" pitchFamily="18" charset="0"/>
              </a:rPr>
              <a:pPr/>
              <a:t>40</a:t>
            </a:fld>
            <a:endParaRPr lang="en-US" altLang="pt-BR">
              <a:latin typeface="Times" panose="02020603050405020304" pitchFamily="18" charset="0"/>
            </a:endParaRPr>
          </a:p>
        </p:txBody>
      </p:sp>
      <p:sp>
        <p:nvSpPr>
          <p:cNvPr id="110595" name="Rectangle 2">
            <a:extLst>
              <a:ext uri="{FF2B5EF4-FFF2-40B4-BE49-F238E27FC236}">
                <a16:creationId xmlns:a16="http://schemas.microsoft.com/office/drawing/2014/main" id="{54977BC5-4CAA-6741-9E31-F181C9C6F3E4}"/>
              </a:ext>
            </a:extLst>
          </p:cNvPr>
          <p:cNvSpPr>
            <a:spLocks noChangeArrowheads="1" noTextEdit="1"/>
          </p:cNvSpPr>
          <p:nvPr>
            <p:ph type="sldImg"/>
          </p:nvPr>
        </p:nvSpPr>
        <p:spPr>
          <a:ln/>
        </p:spPr>
      </p:sp>
      <p:sp>
        <p:nvSpPr>
          <p:cNvPr id="110596" name="Rectangle 3">
            <a:extLst>
              <a:ext uri="{FF2B5EF4-FFF2-40B4-BE49-F238E27FC236}">
                <a16:creationId xmlns:a16="http://schemas.microsoft.com/office/drawing/2014/main" id="{EB0CA97A-8E5F-BB03-A513-17683496B5AB}"/>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Every cell reaction consists of a reduction reaction and an oxidation reaction.  Hence, every cell must be constructed to employ one reaction written as it appears in the table and another reaction written opposite to how it appears in the table.</a:t>
            </a:r>
          </a:p>
          <a:p>
            <a:pPr eaLnBrk="1" hangingPunct="1"/>
            <a:r>
              <a:rPr lang="en-US" altLang="pt-BR">
                <a:latin typeface="Times" panose="02020603050405020304" pitchFamily="18" charset="0"/>
              </a:rPr>
              <a:t>The one we select as an oxidation, we write backwards.</a:t>
            </a:r>
          </a:p>
          <a:p>
            <a:pPr eaLnBrk="1" hangingPunct="1"/>
            <a:r>
              <a:rPr lang="en-US" altLang="pt-BR">
                <a:latin typeface="Times" panose="02020603050405020304" pitchFamily="18" charset="0"/>
              </a:rPr>
              <a:t>We need to balance the number of electrons; multiply the Au equation by 2.  Add the equations to obtain the total reaction equation.</a:t>
            </a:r>
          </a:p>
          <a:p>
            <a:pPr eaLnBrk="1" hangingPunct="1"/>
            <a:r>
              <a:rPr lang="en-US" altLang="pt-BR">
                <a:latin typeface="Times" panose="02020603050405020304" pitchFamily="18" charset="0"/>
              </a:rPr>
              <a:t>Here we see that a cell constructed using a Au and a Cu electrode and solutions of Au(I) and Cu(II) ions, when at unit activity (1.00 M) has a potential of +1.35 V.  This indicates that indeed the Au electrode is the cathode for the reduction process is occurring there.  Conversely, the copper electrode is the anode and oxidation is occurring there.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329859F8-FEBC-C2AF-4946-80D627F41A1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E0C476-51F7-4C3A-8353-F485E6A2632A}" type="slidenum">
              <a:rPr lang="en-US" altLang="pt-BR">
                <a:latin typeface="Times" panose="02020603050405020304" pitchFamily="18" charset="0"/>
              </a:rPr>
              <a:pPr/>
              <a:t>41</a:t>
            </a:fld>
            <a:endParaRPr lang="en-US" altLang="pt-BR">
              <a:latin typeface="Times" panose="02020603050405020304" pitchFamily="18" charset="0"/>
            </a:endParaRPr>
          </a:p>
        </p:txBody>
      </p:sp>
      <p:sp>
        <p:nvSpPr>
          <p:cNvPr id="112643" name="Rectangle 2">
            <a:extLst>
              <a:ext uri="{FF2B5EF4-FFF2-40B4-BE49-F238E27FC236}">
                <a16:creationId xmlns:a16="http://schemas.microsoft.com/office/drawing/2014/main" id="{88F0B421-56BE-7F28-72DA-7119883EC2F5}"/>
              </a:ext>
            </a:extLst>
          </p:cNvPr>
          <p:cNvSpPr>
            <a:spLocks noChangeArrowheads="1" noTextEdit="1"/>
          </p:cNvSpPr>
          <p:nvPr>
            <p:ph type="sldImg"/>
          </p:nvPr>
        </p:nvSpPr>
        <p:spPr>
          <a:ln/>
        </p:spPr>
      </p:sp>
      <p:sp>
        <p:nvSpPr>
          <p:cNvPr id="112644" name="Rectangle 3">
            <a:extLst>
              <a:ext uri="{FF2B5EF4-FFF2-40B4-BE49-F238E27FC236}">
                <a16:creationId xmlns:a16="http://schemas.microsoft.com/office/drawing/2014/main" id="{0F904EBB-F3D8-6EE4-5BDA-C992F5890140}"/>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This equation, cathode - anode, has the form it does because of the convention we have chosen.  The numbers that go in here are the ones from the table.  Don’t switch the anodic potential around and then use this equation.  The negative sign is there precisely so that will be done.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F2C9999-153F-9E6F-F082-1D1CB388847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9422C8-CD52-490D-8EB0-9901319B29A3}" type="slidenum">
              <a:rPr lang="en-US" altLang="pt-BR">
                <a:latin typeface="Times" panose="02020603050405020304" pitchFamily="18" charset="0"/>
              </a:rPr>
              <a:pPr/>
              <a:t>5</a:t>
            </a:fld>
            <a:endParaRPr lang="en-US" altLang="pt-BR">
              <a:latin typeface="Times" panose="02020603050405020304" pitchFamily="18" charset="0"/>
            </a:endParaRPr>
          </a:p>
        </p:txBody>
      </p:sp>
      <p:sp>
        <p:nvSpPr>
          <p:cNvPr id="68611" name="Rectangle 2">
            <a:extLst>
              <a:ext uri="{FF2B5EF4-FFF2-40B4-BE49-F238E27FC236}">
                <a16:creationId xmlns:a16="http://schemas.microsoft.com/office/drawing/2014/main" id="{6BC4DC32-47B1-94C3-54ED-FED404B4539B}"/>
              </a:ext>
            </a:extLst>
          </p:cNvPr>
          <p:cNvSpPr>
            <a:spLocks noChangeArrowheads="1" noTextEdit="1"/>
          </p:cNvSpPr>
          <p:nvPr>
            <p:ph type="sldImg"/>
          </p:nvPr>
        </p:nvSpPr>
        <p:spPr>
          <a:ln/>
        </p:spPr>
      </p:sp>
      <p:sp>
        <p:nvSpPr>
          <p:cNvPr id="68612" name="Rectangle 3">
            <a:extLst>
              <a:ext uri="{FF2B5EF4-FFF2-40B4-BE49-F238E27FC236}">
                <a16:creationId xmlns:a16="http://schemas.microsoft.com/office/drawing/2014/main" id="{C6F8FE6C-28F2-46C0-7F23-E7DF6FA30E9A}"/>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Note that the vacuum level shifts for the two materials.  This is because the charge that is transferred establishes a potential that produces the shift in all the states of the sample.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F7DC141B-5025-6305-ECC1-2BF8CBA61CF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0B90AE-E39E-4AAE-A640-6A4ABA5A275A}" type="slidenum">
              <a:rPr lang="en-US" altLang="pt-BR">
                <a:latin typeface="Times" panose="02020603050405020304" pitchFamily="18" charset="0"/>
              </a:rPr>
              <a:pPr/>
              <a:t>42</a:t>
            </a:fld>
            <a:endParaRPr lang="en-US" altLang="pt-BR">
              <a:latin typeface="Times" panose="02020603050405020304" pitchFamily="18" charset="0"/>
            </a:endParaRPr>
          </a:p>
        </p:txBody>
      </p:sp>
      <p:sp>
        <p:nvSpPr>
          <p:cNvPr id="113667" name="Rectangle 2">
            <a:extLst>
              <a:ext uri="{FF2B5EF4-FFF2-40B4-BE49-F238E27FC236}">
                <a16:creationId xmlns:a16="http://schemas.microsoft.com/office/drawing/2014/main" id="{9DA57BEC-7069-9590-3E8E-28C116BB8652}"/>
              </a:ext>
            </a:extLst>
          </p:cNvPr>
          <p:cNvSpPr>
            <a:spLocks noChangeArrowheads="1" noTextEdit="1"/>
          </p:cNvSpPr>
          <p:nvPr>
            <p:ph type="sldImg"/>
          </p:nvPr>
        </p:nvSpPr>
        <p:spPr>
          <a:ln/>
        </p:spPr>
      </p:sp>
      <p:sp>
        <p:nvSpPr>
          <p:cNvPr id="113668" name="Rectangle 3">
            <a:extLst>
              <a:ext uri="{FF2B5EF4-FFF2-40B4-BE49-F238E27FC236}">
                <a16:creationId xmlns:a16="http://schemas.microsoft.com/office/drawing/2014/main" id="{D14D9A7B-1DE9-8325-147F-71D3147B24E1}"/>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Take two reactions.  Let the more negative (least positive) reaction be that for the anode.  That means that its direction will be reversed.  Balance the number of electrons but scaling the reactions appropriately, but DO NOT modify their cell potentials.  The cell potential is a “per charge” quantity, so it does not change with the amount of material making the change.  This is in contrast to all other thermodynamic properties such as free energy, enthalpy, or entropy, which are scaled by the same amount as the reaction.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D501A840-DFDE-7AB9-1CBD-829335CBE8D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11D726-EE73-4517-A864-BA819873F7EA}" type="slidenum">
              <a:rPr lang="en-US" altLang="pt-BR">
                <a:latin typeface="Times" panose="02020603050405020304" pitchFamily="18" charset="0"/>
              </a:rPr>
              <a:pPr/>
              <a:t>44</a:t>
            </a:fld>
            <a:endParaRPr lang="en-US" altLang="pt-BR">
              <a:latin typeface="Times" panose="02020603050405020304" pitchFamily="18" charset="0"/>
            </a:endParaRPr>
          </a:p>
        </p:txBody>
      </p:sp>
      <p:sp>
        <p:nvSpPr>
          <p:cNvPr id="114691" name="Rectangle 2">
            <a:extLst>
              <a:ext uri="{FF2B5EF4-FFF2-40B4-BE49-F238E27FC236}">
                <a16:creationId xmlns:a16="http://schemas.microsoft.com/office/drawing/2014/main" id="{C8B8BD20-A78F-FEAA-80F0-574E0396B2E3}"/>
              </a:ext>
            </a:extLst>
          </p:cNvPr>
          <p:cNvSpPr>
            <a:spLocks noChangeArrowheads="1" noTextEdit="1"/>
          </p:cNvSpPr>
          <p:nvPr>
            <p:ph type="sldImg"/>
          </p:nvPr>
        </p:nvSpPr>
        <p:spPr>
          <a:ln/>
        </p:spPr>
      </p:sp>
      <p:sp>
        <p:nvSpPr>
          <p:cNvPr id="114692" name="Rectangle 3">
            <a:extLst>
              <a:ext uri="{FF2B5EF4-FFF2-40B4-BE49-F238E27FC236}">
                <a16:creationId xmlns:a16="http://schemas.microsoft.com/office/drawing/2014/main" id="{2E48D87D-CCB4-78A0-64D0-DAE9ACA055FE}"/>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Reducing agents are on the right hand side of the equations in a table of reduction potentials.  The stronger reducing agents are found lower in the table (and on the right hand side.)  The stronger oxidizing agents are found higher in the table on the left hand side.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FEF37103-6636-DDF3-EE3D-C4EFCB920CE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C2AAB1-D1B5-407B-BE47-20594D5CFFD7}" type="slidenum">
              <a:rPr lang="en-US" altLang="pt-BR">
                <a:latin typeface="Times" panose="02020603050405020304" pitchFamily="18" charset="0"/>
              </a:rPr>
              <a:pPr/>
              <a:t>6</a:t>
            </a:fld>
            <a:endParaRPr lang="en-US" altLang="pt-BR">
              <a:latin typeface="Times" panose="02020603050405020304" pitchFamily="18" charset="0"/>
            </a:endParaRPr>
          </a:p>
        </p:txBody>
      </p:sp>
      <p:sp>
        <p:nvSpPr>
          <p:cNvPr id="69635" name="Rectangle 2">
            <a:extLst>
              <a:ext uri="{FF2B5EF4-FFF2-40B4-BE49-F238E27FC236}">
                <a16:creationId xmlns:a16="http://schemas.microsoft.com/office/drawing/2014/main" id="{AE3B8088-44EA-571F-C6B4-180253F98CBA}"/>
              </a:ext>
            </a:extLst>
          </p:cNvPr>
          <p:cNvSpPr>
            <a:spLocks noChangeArrowheads="1" noTextEdit="1"/>
          </p:cNvSpPr>
          <p:nvPr>
            <p:ph type="sldImg"/>
          </p:nvPr>
        </p:nvSpPr>
        <p:spPr>
          <a:ln/>
        </p:spPr>
      </p:sp>
      <p:sp>
        <p:nvSpPr>
          <p:cNvPr id="69636" name="Rectangle 3">
            <a:extLst>
              <a:ext uri="{FF2B5EF4-FFF2-40B4-BE49-F238E27FC236}">
                <a16:creationId xmlns:a16="http://schemas.microsoft.com/office/drawing/2014/main" id="{63EA0347-E2E0-10B6-AA8C-354BAFE9DD6D}"/>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Energy levels have breadth because of intramolecular energy states (rotation, vibration) and interactions with the solvent.  The Fermi level is in quotes because a Fermi level is actually ionly present for a metal, but the concept is useful here so we use it loosely.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E506E461-A5DD-126E-E2B0-FEDA0D456F5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C2D2BA-73D8-47C0-B23D-C1217358FC47}" type="slidenum">
              <a:rPr lang="en-US" altLang="pt-BR">
                <a:latin typeface="Times" panose="02020603050405020304" pitchFamily="18" charset="0"/>
              </a:rPr>
              <a:pPr/>
              <a:t>7</a:t>
            </a:fld>
            <a:endParaRPr lang="en-US" altLang="pt-BR">
              <a:latin typeface="Times" panose="02020603050405020304" pitchFamily="18" charset="0"/>
            </a:endParaRPr>
          </a:p>
        </p:txBody>
      </p:sp>
      <p:sp>
        <p:nvSpPr>
          <p:cNvPr id="70659" name="Rectangle 2">
            <a:extLst>
              <a:ext uri="{FF2B5EF4-FFF2-40B4-BE49-F238E27FC236}">
                <a16:creationId xmlns:a16="http://schemas.microsoft.com/office/drawing/2014/main" id="{000A305F-CE9B-2540-F2E0-AC028A37A9B8}"/>
              </a:ext>
            </a:extLst>
          </p:cNvPr>
          <p:cNvSpPr>
            <a:spLocks noChangeArrowheads="1" noTextEdit="1"/>
          </p:cNvSpPr>
          <p:nvPr>
            <p:ph type="sldImg"/>
          </p:nvPr>
        </p:nvSpPr>
        <p:spPr>
          <a:ln/>
        </p:spPr>
      </p:sp>
      <p:sp>
        <p:nvSpPr>
          <p:cNvPr id="70660" name="Rectangle 3">
            <a:extLst>
              <a:ext uri="{FF2B5EF4-FFF2-40B4-BE49-F238E27FC236}">
                <a16:creationId xmlns:a16="http://schemas.microsoft.com/office/drawing/2014/main" id="{4879C7AB-6FE8-D3F0-DD1B-0DD1265075D4}"/>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Charge distribution shown does not have any significance with respect to the energy axis.  It is only meant to show that a charge distribution appears at the interface.  (More on this tomorrow.)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2FD1BB46-6B4D-C75C-CA51-A73FDEF06C9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3B3BA7-52D5-4CBD-B7EA-A51861AB7B7F}" type="slidenum">
              <a:rPr lang="en-US" altLang="pt-BR">
                <a:latin typeface="Times" panose="02020603050405020304" pitchFamily="18" charset="0"/>
              </a:rPr>
              <a:pPr/>
              <a:t>8</a:t>
            </a:fld>
            <a:endParaRPr lang="en-US" altLang="pt-BR">
              <a:latin typeface="Times" panose="02020603050405020304" pitchFamily="18" charset="0"/>
            </a:endParaRPr>
          </a:p>
        </p:txBody>
      </p:sp>
      <p:sp>
        <p:nvSpPr>
          <p:cNvPr id="71683" name="Rectangle 2">
            <a:extLst>
              <a:ext uri="{FF2B5EF4-FFF2-40B4-BE49-F238E27FC236}">
                <a16:creationId xmlns:a16="http://schemas.microsoft.com/office/drawing/2014/main" id="{14C2285E-169D-39B7-376D-008EB98C3D14}"/>
              </a:ext>
            </a:extLst>
          </p:cNvPr>
          <p:cNvSpPr>
            <a:spLocks noChangeArrowheads="1" noTextEdit="1"/>
          </p:cNvSpPr>
          <p:nvPr>
            <p:ph type="sldImg"/>
          </p:nvPr>
        </p:nvSpPr>
        <p:spPr>
          <a:ln/>
        </p:spPr>
      </p:sp>
      <p:sp>
        <p:nvSpPr>
          <p:cNvPr id="71684" name="Rectangle 3">
            <a:extLst>
              <a:ext uri="{FF2B5EF4-FFF2-40B4-BE49-F238E27FC236}">
                <a16:creationId xmlns:a16="http://schemas.microsoft.com/office/drawing/2014/main" id="{075BCDF5-E629-6D0B-E9AD-6717A31146D0}"/>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There is even a junction potential produced when the two solutions are of the same substance, but at a different concentration.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D2446123-7736-89F2-30AF-A4141EB2B91A}"/>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13DFD1-F9EB-43B4-A770-B4397EAE7E32}" type="slidenum">
              <a:rPr lang="en-US" altLang="pt-BR">
                <a:latin typeface="Times" panose="02020603050405020304" pitchFamily="18" charset="0"/>
              </a:rPr>
              <a:pPr/>
              <a:t>9</a:t>
            </a:fld>
            <a:endParaRPr lang="en-US" altLang="pt-BR">
              <a:latin typeface="Times" panose="02020603050405020304" pitchFamily="18" charset="0"/>
            </a:endParaRPr>
          </a:p>
        </p:txBody>
      </p:sp>
      <p:sp>
        <p:nvSpPr>
          <p:cNvPr id="72707" name="Rectangle 2">
            <a:extLst>
              <a:ext uri="{FF2B5EF4-FFF2-40B4-BE49-F238E27FC236}">
                <a16:creationId xmlns:a16="http://schemas.microsoft.com/office/drawing/2014/main" id="{1927261E-5AB0-CBE6-79C9-D2B58ACD360C}"/>
              </a:ext>
            </a:extLst>
          </p:cNvPr>
          <p:cNvSpPr>
            <a:spLocks noChangeArrowheads="1" noTextEdit="1"/>
          </p:cNvSpPr>
          <p:nvPr>
            <p:ph type="sldImg"/>
          </p:nvPr>
        </p:nvSpPr>
        <p:spPr>
          <a:ln/>
        </p:spPr>
      </p:sp>
      <p:sp>
        <p:nvSpPr>
          <p:cNvPr id="72708" name="Rectangle 3">
            <a:extLst>
              <a:ext uri="{FF2B5EF4-FFF2-40B4-BE49-F238E27FC236}">
                <a16:creationId xmlns:a16="http://schemas.microsoft.com/office/drawing/2014/main" id="{AA962D54-9BF4-A831-F059-703706A298D1}"/>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Other interphase junction potentials are always present and they are not negligible.  Careful work requires that we account for them.  Their contribution is more or less additive and we are able to analyze the interfacial region independently.  Just remember that they are there and account for them at the appropriate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862D432B-FD7C-C283-75F4-E8FEAD34D2B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92C3A1-2FE3-4566-B03F-FDD804C447D7}" type="slidenum">
              <a:rPr lang="en-US" altLang="pt-BR">
                <a:latin typeface="Times" panose="02020603050405020304" pitchFamily="18" charset="0"/>
              </a:rPr>
              <a:pPr/>
              <a:t>10</a:t>
            </a:fld>
            <a:endParaRPr lang="en-US" altLang="pt-BR">
              <a:latin typeface="Times" panose="02020603050405020304" pitchFamily="18" charset="0"/>
            </a:endParaRPr>
          </a:p>
        </p:txBody>
      </p:sp>
      <p:sp>
        <p:nvSpPr>
          <p:cNvPr id="73731" name="Rectangle 2">
            <a:extLst>
              <a:ext uri="{FF2B5EF4-FFF2-40B4-BE49-F238E27FC236}">
                <a16:creationId xmlns:a16="http://schemas.microsoft.com/office/drawing/2014/main" id="{F9FC50AC-0B1F-25ED-5D22-E544CDAB2B83}"/>
              </a:ext>
            </a:extLst>
          </p:cNvPr>
          <p:cNvSpPr>
            <a:spLocks noChangeArrowheads="1" noTextEdit="1"/>
          </p:cNvSpPr>
          <p:nvPr>
            <p:ph type="sldImg"/>
          </p:nvPr>
        </p:nvSpPr>
        <p:spPr>
          <a:ln/>
        </p:spPr>
      </p:sp>
      <p:sp>
        <p:nvSpPr>
          <p:cNvPr id="73732" name="Rectangle 3">
            <a:extLst>
              <a:ext uri="{FF2B5EF4-FFF2-40B4-BE49-F238E27FC236}">
                <a16:creationId xmlns:a16="http://schemas.microsoft.com/office/drawing/2014/main" id="{BCFE0088-46E8-2A28-49AA-98C66FC8A526}"/>
              </a:ext>
            </a:extLst>
          </p:cNvPr>
          <p:cNvSpPr>
            <a:spLocks noGrp="1" noChangeArrowheads="1"/>
          </p:cNvSpPr>
          <p:nvPr>
            <p:ph type="body" idx="1"/>
          </p:nvPr>
        </p:nvSpPr>
        <p:spPr>
          <a:noFill/>
        </p:spPr>
        <p:txBody>
          <a:bodyPr/>
          <a:lstStyle/>
          <a:p>
            <a:pPr eaLnBrk="1" hangingPunct="1"/>
            <a:r>
              <a:rPr lang="en-US" altLang="pt-BR">
                <a:latin typeface="Times" panose="02020603050405020304" pitchFamily="18" charset="0"/>
              </a:rPr>
              <a:t>Z is the charge on the particle, F is Faraday’s constant, </a:t>
            </a:r>
            <a:r>
              <a:rPr lang="en-US" altLang="pt-BR">
                <a:latin typeface="Arial" panose="020B0604020202020204" pitchFamily="34" charset="0"/>
              </a:rPr>
              <a:t>phi is the field under consideration.</a:t>
            </a:r>
            <a:r>
              <a:rPr lang="en-US" altLang="pt-BR">
                <a:latin typeface="Times" panose="02020603050405020304" pitchFamily="18"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2.wmf"/><Relationship Id="rId4" Type="http://schemas.openxmlformats.org/officeDocument/2006/relationships/image" Target="../media/image31.wmf"/></Relationships>
</file>

<file path=ppt/slides/_rels/slide2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6.wmf"/></Relationships>
</file>

<file path=ppt/slides/_rels/slide32.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9.wmf"/><Relationship Id="rId4" Type="http://schemas.openxmlformats.org/officeDocument/2006/relationships/image" Target="../media/image38.wmf"/></Relationships>
</file>

<file path=ppt/slides/_rels/slide33.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9.wmf"/><Relationship Id="rId4" Type="http://schemas.openxmlformats.org/officeDocument/2006/relationships/image" Target="../media/image38.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lstStyle/>
          <a:p>
            <a:r>
              <a:rPr lang="en-US" dirty="0"/>
              <a:t>Thermodynamics of electrochemical </a:t>
            </a:r>
            <a:r>
              <a:rPr lang="en-US" dirty="0" err="1"/>
              <a:t>sourses</a:t>
            </a:r>
            <a:endParaRPr lang="en-US" dirty="0"/>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26FF1DF-9488-F2FF-DC7E-E81C817BD731}"/>
              </a:ext>
            </a:extLst>
          </p:cNvPr>
          <p:cNvSpPr>
            <a:spLocks noGrp="1" noRot="1" noChangeArrowheads="1"/>
          </p:cNvSpPr>
          <p:nvPr>
            <p:ph type="title"/>
          </p:nvPr>
        </p:nvSpPr>
        <p:spPr/>
        <p:txBody>
          <a:bodyPr/>
          <a:lstStyle/>
          <a:p>
            <a:pPr eaLnBrk="1" hangingPunct="1">
              <a:defRPr/>
            </a:pPr>
            <a:r>
              <a:rPr lang="en-US" altLang="pt-BR" sz="4000"/>
              <a:t>Electrochemical Thermodynamics</a:t>
            </a:r>
          </a:p>
        </p:txBody>
      </p:sp>
      <p:sp>
        <p:nvSpPr>
          <p:cNvPr id="36867" name="Rectangle 3">
            <a:extLst>
              <a:ext uri="{FF2B5EF4-FFF2-40B4-BE49-F238E27FC236}">
                <a16:creationId xmlns:a16="http://schemas.microsoft.com/office/drawing/2014/main" id="{D817DD2D-42E5-02DF-5C47-6CF8D5350D59}"/>
              </a:ext>
            </a:extLst>
          </p:cNvPr>
          <p:cNvSpPr>
            <a:spLocks noGrp="1" noRot="1" noChangeArrowheads="1"/>
          </p:cNvSpPr>
          <p:nvPr>
            <p:ph type="body" idx="1"/>
          </p:nvPr>
        </p:nvSpPr>
        <p:spPr>
          <a:xfrm>
            <a:off x="1825625" y="1219200"/>
            <a:ext cx="8540750" cy="5181600"/>
          </a:xfrm>
        </p:spPr>
        <p:txBody>
          <a:bodyPr/>
          <a:lstStyle/>
          <a:p>
            <a:pPr eaLnBrk="1" hangingPunct="1">
              <a:buFont typeface="Wingdings 3" charset="2"/>
              <a:buNone/>
              <a:defRPr/>
            </a:pPr>
            <a:r>
              <a:rPr lang="en-US" altLang="pt-BR" sz="2000"/>
              <a:t>Every substance has a unique propensity to contribute to a system’s energy.  We call this property </a:t>
            </a:r>
            <a:r>
              <a:rPr lang="en-US" altLang="pt-BR" sz="2000" b="1" u="sng"/>
              <a:t>Chemical Potential</a:t>
            </a:r>
            <a:r>
              <a:rPr lang="en-US" altLang="pt-BR" sz="2000"/>
              <a:t>.</a:t>
            </a:r>
          </a:p>
          <a:p>
            <a:pPr eaLnBrk="1" hangingPunct="1">
              <a:buFont typeface="Wingdings 3" charset="2"/>
              <a:buNone/>
              <a:defRPr/>
            </a:pPr>
            <a:r>
              <a:rPr lang="en-US" altLang="pt-BR" sz="1200"/>
              <a:t> </a:t>
            </a:r>
            <a:endParaRPr lang="en-US" altLang="pt-BR" sz="2000"/>
          </a:p>
          <a:p>
            <a:pPr algn="ctr" eaLnBrk="1" hangingPunct="1">
              <a:buFont typeface="Wingdings 3" charset="2"/>
              <a:buNone/>
              <a:defRPr/>
            </a:pPr>
            <a:r>
              <a:rPr lang="en-US" altLang="pt-BR" sz="3600">
                <a:latin typeface="Symbol" charset="2"/>
              </a:rPr>
              <a:t>m</a:t>
            </a:r>
            <a:endParaRPr lang="en-US" altLang="pt-BR" sz="2000"/>
          </a:p>
          <a:p>
            <a:pPr eaLnBrk="1" hangingPunct="1">
              <a:buFont typeface="Wingdings 3" charset="2"/>
              <a:buNone/>
              <a:defRPr/>
            </a:pPr>
            <a:r>
              <a:rPr lang="en-US" altLang="pt-BR" sz="1200"/>
              <a:t> </a:t>
            </a:r>
            <a:endParaRPr lang="en-US" altLang="pt-BR" sz="2000"/>
          </a:p>
          <a:p>
            <a:pPr eaLnBrk="1" hangingPunct="1">
              <a:buFont typeface="Wingdings 3" charset="2"/>
              <a:buNone/>
              <a:defRPr/>
            </a:pPr>
            <a:r>
              <a:rPr lang="en-US" altLang="pt-BR" sz="2000"/>
              <a:t>When the substance is a charged particle (such as an electron or an ion) we must include the response of the particle to an electrical field in addition to its Chemical Potential.  We call this </a:t>
            </a:r>
            <a:r>
              <a:rPr lang="en-US" altLang="pt-BR" sz="2000" b="1" u="sng"/>
              <a:t>Electrochemical Potential</a:t>
            </a:r>
            <a:r>
              <a:rPr lang="en-US" altLang="pt-BR" sz="2000"/>
              <a:t>.</a:t>
            </a:r>
          </a:p>
          <a:p>
            <a:pPr eaLnBrk="1" hangingPunct="1">
              <a:buFont typeface="Wingdings 3" charset="2"/>
              <a:buNone/>
              <a:defRPr/>
            </a:pPr>
            <a:endParaRPr lang="en-US" altLang="pt-BR" sz="2000"/>
          </a:p>
          <a:p>
            <a:pPr algn="ctr" eaLnBrk="1" hangingPunct="1">
              <a:buFont typeface="Wingdings 3" charset="2"/>
              <a:buNone/>
              <a:defRPr/>
            </a:pPr>
            <a:r>
              <a:rPr lang="en-US" altLang="pt-BR" sz="3600">
                <a:latin typeface="Symbol" charset="2"/>
              </a:rPr>
              <a:t>m</a:t>
            </a:r>
            <a:r>
              <a:rPr lang="en-US" altLang="pt-BR" sz="3600"/>
              <a:t> = </a:t>
            </a:r>
            <a:r>
              <a:rPr lang="en-US" altLang="pt-BR" sz="3600">
                <a:latin typeface="Symbol" charset="2"/>
              </a:rPr>
              <a:t>m</a:t>
            </a:r>
            <a:r>
              <a:rPr lang="en-US" altLang="pt-BR" sz="3600"/>
              <a:t> + z F </a:t>
            </a:r>
            <a:r>
              <a:rPr lang="en-US" altLang="pt-BR" sz="3600">
                <a:latin typeface="Symbol" charset="2"/>
              </a:rPr>
              <a:t>f</a:t>
            </a:r>
            <a:endParaRPr lang="en-US" altLang="pt-BR" sz="2000"/>
          </a:p>
          <a:p>
            <a:pPr eaLnBrk="1" hangingPunct="1">
              <a:buFont typeface="Wingdings 3" charset="2"/>
              <a:buNone/>
              <a:defRPr/>
            </a:pPr>
            <a:endParaRPr lang="en-US" altLang="pt-BR" sz="2000"/>
          </a:p>
          <a:p>
            <a:pPr eaLnBrk="1" hangingPunct="1">
              <a:buFont typeface="Wingdings 3" charset="2"/>
              <a:buNone/>
              <a:defRPr/>
            </a:pPr>
            <a:r>
              <a:rPr lang="en-US" altLang="pt-BR" sz="2000"/>
              <a:t>These are perhaps the most fundamental measures of thermodynamics.</a:t>
            </a:r>
          </a:p>
        </p:txBody>
      </p:sp>
      <p:sp>
        <p:nvSpPr>
          <p:cNvPr id="14340" name="Line 4">
            <a:extLst>
              <a:ext uri="{FF2B5EF4-FFF2-40B4-BE49-F238E27FC236}">
                <a16:creationId xmlns:a16="http://schemas.microsoft.com/office/drawing/2014/main" id="{46F56E22-57D7-FBEE-57C0-4F1B4320932B}"/>
              </a:ext>
            </a:extLst>
          </p:cNvPr>
          <p:cNvSpPr>
            <a:spLocks noChangeShapeType="1"/>
          </p:cNvSpPr>
          <p:nvPr/>
        </p:nvSpPr>
        <p:spPr bwMode="auto">
          <a:xfrm>
            <a:off x="4800600" y="5105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a:extLst>
              <a:ext uri="{FF2B5EF4-FFF2-40B4-BE49-F238E27FC236}">
                <a16:creationId xmlns:a16="http://schemas.microsoft.com/office/drawing/2014/main" id="{0404F417-770A-06B1-3C62-6358F73924F2}"/>
              </a:ext>
            </a:extLst>
          </p:cNvPr>
          <p:cNvSpPr>
            <a:spLocks noChangeArrowheads="1"/>
          </p:cNvSpPr>
          <p:nvPr/>
        </p:nvSpPr>
        <p:spPr bwMode="auto">
          <a:xfrm>
            <a:off x="3124200" y="3200400"/>
            <a:ext cx="5943600" cy="28194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296484" dir="2804142" algn="ctr" rotWithShape="0">
                    <a:srgbClr val="46585D"/>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44034" name="Rectangle 2">
            <a:extLst>
              <a:ext uri="{FF2B5EF4-FFF2-40B4-BE49-F238E27FC236}">
                <a16:creationId xmlns:a16="http://schemas.microsoft.com/office/drawing/2014/main" id="{866BC4E7-899D-66F4-4E91-15AAE512A7A3}"/>
              </a:ext>
            </a:extLst>
          </p:cNvPr>
          <p:cNvSpPr>
            <a:spLocks noGrp="1" noRot="1" noChangeArrowheads="1"/>
          </p:cNvSpPr>
          <p:nvPr>
            <p:ph type="title"/>
          </p:nvPr>
        </p:nvSpPr>
        <p:spPr/>
        <p:txBody>
          <a:bodyPr/>
          <a:lstStyle/>
          <a:p>
            <a:pPr eaLnBrk="1" hangingPunct="1">
              <a:defRPr/>
            </a:pPr>
            <a:r>
              <a:rPr lang="en-US" altLang="pt-BR"/>
              <a:t>Chemical Potential</a:t>
            </a:r>
          </a:p>
        </p:txBody>
      </p:sp>
      <p:sp>
        <p:nvSpPr>
          <p:cNvPr id="44035" name="Rectangle 3">
            <a:extLst>
              <a:ext uri="{FF2B5EF4-FFF2-40B4-BE49-F238E27FC236}">
                <a16:creationId xmlns:a16="http://schemas.microsoft.com/office/drawing/2014/main" id="{C909B1F9-B69D-7676-235B-9A4A183626C2}"/>
              </a:ext>
            </a:extLst>
          </p:cNvPr>
          <p:cNvSpPr>
            <a:spLocks noGrp="1" noRot="1" noChangeArrowheads="1"/>
          </p:cNvSpPr>
          <p:nvPr>
            <p:ph type="body" idx="1"/>
          </p:nvPr>
        </p:nvSpPr>
        <p:spPr>
          <a:xfrm>
            <a:off x="1825625" y="1600200"/>
            <a:ext cx="8540750" cy="1295400"/>
          </a:xfrm>
        </p:spPr>
        <p:txBody>
          <a:bodyPr/>
          <a:lstStyle/>
          <a:p>
            <a:pPr eaLnBrk="1" hangingPunct="1">
              <a:lnSpc>
                <a:spcPct val="90000"/>
              </a:lnSpc>
              <a:buFont typeface="Wingdings 3" charset="2"/>
              <a:buNone/>
              <a:defRPr/>
            </a:pPr>
            <a:r>
              <a:rPr lang="en-US" altLang="pt-BR" sz="2000"/>
              <a:t>Chemical potential (or electrochemical potential if it is charged) is the measure of how all the thermodynamic properties vary when we change the amount of the material present in the system.  Formally we can write</a:t>
            </a:r>
          </a:p>
        </p:txBody>
      </p:sp>
      <p:pic>
        <p:nvPicPr>
          <p:cNvPr id="15365" name="Picture 5" descr="eq1.pict                                                       00036376 Macintosh                      B943B291:">
            <a:extLst>
              <a:ext uri="{FF2B5EF4-FFF2-40B4-BE49-F238E27FC236}">
                <a16:creationId xmlns:a16="http://schemas.microsoft.com/office/drawing/2014/main" id="{3C9D1C3A-758A-91C8-D67D-666AF544C89A}"/>
              </a:ext>
            </a:extLst>
          </p:cNvPr>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a:stretch>
            <a:fillRect/>
          </a:stretch>
        </p:blipFill>
        <p:spPr bwMode="auto">
          <a:xfrm>
            <a:off x="3276601" y="3352801"/>
            <a:ext cx="568642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D6CC49CB-86AF-8EAD-B399-C80968E7361A}"/>
              </a:ext>
            </a:extLst>
          </p:cNvPr>
          <p:cNvSpPr>
            <a:spLocks noChangeArrowheads="1"/>
          </p:cNvSpPr>
          <p:nvPr/>
        </p:nvSpPr>
        <p:spPr bwMode="auto">
          <a:xfrm>
            <a:off x="3048000" y="2667000"/>
            <a:ext cx="6096000" cy="7620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45058" name="Rectangle 2">
            <a:extLst>
              <a:ext uri="{FF2B5EF4-FFF2-40B4-BE49-F238E27FC236}">
                <a16:creationId xmlns:a16="http://schemas.microsoft.com/office/drawing/2014/main" id="{26E51EED-B304-EF4C-B121-D581FD37BF10}"/>
              </a:ext>
            </a:extLst>
          </p:cNvPr>
          <p:cNvSpPr>
            <a:spLocks noGrp="1" noRot="1" noChangeArrowheads="1"/>
          </p:cNvSpPr>
          <p:nvPr>
            <p:ph type="title"/>
          </p:nvPr>
        </p:nvSpPr>
        <p:spPr/>
        <p:txBody>
          <a:bodyPr/>
          <a:lstStyle/>
          <a:p>
            <a:pPr eaLnBrk="1" hangingPunct="1">
              <a:defRPr/>
            </a:pPr>
            <a:r>
              <a:rPr lang="en-US" altLang="pt-BR"/>
              <a:t>Gibbs Free Energy</a:t>
            </a:r>
          </a:p>
        </p:txBody>
      </p:sp>
      <p:sp>
        <p:nvSpPr>
          <p:cNvPr id="45059" name="Rectangle 3">
            <a:extLst>
              <a:ext uri="{FF2B5EF4-FFF2-40B4-BE49-F238E27FC236}">
                <a16:creationId xmlns:a16="http://schemas.microsoft.com/office/drawing/2014/main" id="{35FDE908-31F7-CB47-0345-A272BABE32F8}"/>
              </a:ext>
            </a:extLst>
          </p:cNvPr>
          <p:cNvSpPr>
            <a:spLocks noGrp="1" noRot="1" noChangeArrowheads="1"/>
          </p:cNvSpPr>
          <p:nvPr>
            <p:ph type="body" idx="1"/>
          </p:nvPr>
        </p:nvSpPr>
        <p:spPr>
          <a:xfrm>
            <a:off x="1825625" y="1600200"/>
            <a:ext cx="8540750" cy="762000"/>
          </a:xfrm>
        </p:spPr>
        <p:txBody>
          <a:bodyPr/>
          <a:lstStyle/>
          <a:p>
            <a:pPr eaLnBrk="1" hangingPunct="1">
              <a:buFont typeface="Wingdings 3" charset="2"/>
              <a:buNone/>
              <a:defRPr/>
            </a:pPr>
            <a:r>
              <a:rPr lang="en-US" altLang="pt-BR" sz="2000"/>
              <a:t>The free energy function is the key to assessing the way in which a chemical system will spontaneously evolve.</a:t>
            </a:r>
          </a:p>
        </p:txBody>
      </p:sp>
      <p:pic>
        <p:nvPicPr>
          <p:cNvPr id="16389" name="Picture 4" descr="eq2.pict                                                       0004F77A Macintosh                      B943B291:">
            <a:extLst>
              <a:ext uri="{FF2B5EF4-FFF2-40B4-BE49-F238E27FC236}">
                <a16:creationId xmlns:a16="http://schemas.microsoft.com/office/drawing/2014/main" id="{3EF7A390-FA38-B31A-F06D-70CFE9C005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1" y="2819401"/>
            <a:ext cx="584041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5078" name="Group 22">
            <a:extLst>
              <a:ext uri="{FF2B5EF4-FFF2-40B4-BE49-F238E27FC236}">
                <a16:creationId xmlns:a16="http://schemas.microsoft.com/office/drawing/2014/main" id="{F8810A23-A06A-ED66-D0F6-2DD5681DD3BA}"/>
              </a:ext>
            </a:extLst>
          </p:cNvPr>
          <p:cNvGrpSpPr>
            <a:grpSpLocks/>
          </p:cNvGrpSpPr>
          <p:nvPr/>
        </p:nvGrpSpPr>
        <p:grpSpPr bwMode="auto">
          <a:xfrm>
            <a:off x="4648200" y="5257800"/>
            <a:ext cx="2362200" cy="762000"/>
            <a:chOff x="1968" y="3312"/>
            <a:chExt cx="1488" cy="480"/>
          </a:xfrm>
        </p:grpSpPr>
        <p:sp>
          <p:nvSpPr>
            <p:cNvPr id="16403" name="Rectangle 17">
              <a:extLst>
                <a:ext uri="{FF2B5EF4-FFF2-40B4-BE49-F238E27FC236}">
                  <a16:creationId xmlns:a16="http://schemas.microsoft.com/office/drawing/2014/main" id="{1C7E50C0-9378-F52F-14E3-0D7081CBB35D}"/>
                </a:ext>
              </a:extLst>
            </p:cNvPr>
            <p:cNvSpPr>
              <a:spLocks noChangeArrowheads="1"/>
            </p:cNvSpPr>
            <p:nvPr/>
          </p:nvSpPr>
          <p:spPr bwMode="auto">
            <a:xfrm>
              <a:off x="1968" y="3312"/>
              <a:ext cx="1488" cy="48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6404" name="Picture 6" descr="eq3.pict                                                       0004F77A Macintosh                      B943B291:">
              <a:extLst>
                <a:ext uri="{FF2B5EF4-FFF2-40B4-BE49-F238E27FC236}">
                  <a16:creationId xmlns:a16="http://schemas.microsoft.com/office/drawing/2014/main" id="{1BF5FEC9-4A50-24C1-B039-B4CC2364B1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3408"/>
              <a:ext cx="1203"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5074" name="Group 18">
            <a:extLst>
              <a:ext uri="{FF2B5EF4-FFF2-40B4-BE49-F238E27FC236}">
                <a16:creationId xmlns:a16="http://schemas.microsoft.com/office/drawing/2014/main" id="{F81312C4-4149-4BB9-C586-F2B5A88FB0C9}"/>
              </a:ext>
            </a:extLst>
          </p:cNvPr>
          <p:cNvGrpSpPr>
            <a:grpSpLocks/>
          </p:cNvGrpSpPr>
          <p:nvPr/>
        </p:nvGrpSpPr>
        <p:grpSpPr bwMode="auto">
          <a:xfrm>
            <a:off x="2651126" y="2438401"/>
            <a:ext cx="2378075" cy="1889125"/>
            <a:chOff x="710" y="1536"/>
            <a:chExt cx="1498" cy="1190"/>
          </a:xfrm>
        </p:grpSpPr>
        <p:sp>
          <p:nvSpPr>
            <p:cNvPr id="16401" name="Line 8">
              <a:extLst>
                <a:ext uri="{FF2B5EF4-FFF2-40B4-BE49-F238E27FC236}">
                  <a16:creationId xmlns:a16="http://schemas.microsoft.com/office/drawing/2014/main" id="{AF62BE4F-B48D-2435-64C8-7C39356B5BB4}"/>
                </a:ext>
              </a:extLst>
            </p:cNvPr>
            <p:cNvSpPr>
              <a:spLocks noChangeShapeType="1"/>
            </p:cNvSpPr>
            <p:nvPr/>
          </p:nvSpPr>
          <p:spPr bwMode="auto">
            <a:xfrm flipH="1">
              <a:off x="1344" y="1536"/>
              <a:ext cx="864" cy="864"/>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Text Box 9">
              <a:extLst>
                <a:ext uri="{FF2B5EF4-FFF2-40B4-BE49-F238E27FC236}">
                  <a16:creationId xmlns:a16="http://schemas.microsoft.com/office/drawing/2014/main" id="{A28AB0A8-C9EB-498D-CE57-FE1CF833302F}"/>
                </a:ext>
              </a:extLst>
            </p:cNvPr>
            <p:cNvSpPr txBox="1">
              <a:spLocks noChangeArrowheads="1"/>
            </p:cNvSpPr>
            <p:nvPr/>
          </p:nvSpPr>
          <p:spPr bwMode="auto">
            <a:xfrm>
              <a:off x="710" y="2438"/>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constant T</a:t>
              </a:r>
            </a:p>
          </p:txBody>
        </p:sp>
      </p:grpSp>
      <p:grpSp>
        <p:nvGrpSpPr>
          <p:cNvPr id="45075" name="Group 19">
            <a:extLst>
              <a:ext uri="{FF2B5EF4-FFF2-40B4-BE49-F238E27FC236}">
                <a16:creationId xmlns:a16="http://schemas.microsoft.com/office/drawing/2014/main" id="{04F399E3-0B05-DC64-7A68-A9EAA466E5C2}"/>
              </a:ext>
            </a:extLst>
          </p:cNvPr>
          <p:cNvGrpSpPr>
            <a:grpSpLocks/>
          </p:cNvGrpSpPr>
          <p:nvPr/>
        </p:nvGrpSpPr>
        <p:grpSpPr bwMode="auto">
          <a:xfrm>
            <a:off x="4419601" y="2514600"/>
            <a:ext cx="1444625" cy="2286000"/>
            <a:chOff x="1824" y="1584"/>
            <a:chExt cx="910" cy="1440"/>
          </a:xfrm>
        </p:grpSpPr>
        <p:sp>
          <p:nvSpPr>
            <p:cNvPr id="16399" name="Line 10">
              <a:extLst>
                <a:ext uri="{FF2B5EF4-FFF2-40B4-BE49-F238E27FC236}">
                  <a16:creationId xmlns:a16="http://schemas.microsoft.com/office/drawing/2014/main" id="{A5AAB7FB-9A41-5E9C-4D48-83B06BA35AD5}"/>
                </a:ext>
              </a:extLst>
            </p:cNvPr>
            <p:cNvSpPr>
              <a:spLocks noChangeShapeType="1"/>
            </p:cNvSpPr>
            <p:nvPr/>
          </p:nvSpPr>
          <p:spPr bwMode="auto">
            <a:xfrm flipH="1">
              <a:off x="2352" y="1584"/>
              <a:ext cx="240" cy="1104"/>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Text Box 13">
              <a:extLst>
                <a:ext uri="{FF2B5EF4-FFF2-40B4-BE49-F238E27FC236}">
                  <a16:creationId xmlns:a16="http://schemas.microsoft.com/office/drawing/2014/main" id="{5531B8B3-B26C-721B-65D1-04EE9389A3E0}"/>
                </a:ext>
              </a:extLst>
            </p:cNvPr>
            <p:cNvSpPr txBox="1">
              <a:spLocks noChangeArrowheads="1"/>
            </p:cNvSpPr>
            <p:nvPr/>
          </p:nvSpPr>
          <p:spPr bwMode="auto">
            <a:xfrm>
              <a:off x="1824" y="2736"/>
              <a:ext cx="9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constant P</a:t>
              </a:r>
            </a:p>
          </p:txBody>
        </p:sp>
      </p:grpSp>
      <p:grpSp>
        <p:nvGrpSpPr>
          <p:cNvPr id="45076" name="Group 20">
            <a:extLst>
              <a:ext uri="{FF2B5EF4-FFF2-40B4-BE49-F238E27FC236}">
                <a16:creationId xmlns:a16="http://schemas.microsoft.com/office/drawing/2014/main" id="{D64FBACB-E221-CC74-AF99-A0D5658F7BA3}"/>
              </a:ext>
            </a:extLst>
          </p:cNvPr>
          <p:cNvGrpSpPr>
            <a:grpSpLocks/>
          </p:cNvGrpSpPr>
          <p:nvPr/>
        </p:nvGrpSpPr>
        <p:grpSpPr bwMode="auto">
          <a:xfrm>
            <a:off x="6324602" y="2514601"/>
            <a:ext cx="1776413" cy="2582863"/>
            <a:chOff x="3024" y="1584"/>
            <a:chExt cx="1119" cy="1627"/>
          </a:xfrm>
        </p:grpSpPr>
        <p:sp>
          <p:nvSpPr>
            <p:cNvPr id="16397" name="Line 11">
              <a:extLst>
                <a:ext uri="{FF2B5EF4-FFF2-40B4-BE49-F238E27FC236}">
                  <a16:creationId xmlns:a16="http://schemas.microsoft.com/office/drawing/2014/main" id="{55DB269B-E3B3-1E6E-ADF9-717399386F91}"/>
                </a:ext>
              </a:extLst>
            </p:cNvPr>
            <p:cNvSpPr>
              <a:spLocks noChangeShapeType="1"/>
            </p:cNvSpPr>
            <p:nvPr/>
          </p:nvSpPr>
          <p:spPr bwMode="auto">
            <a:xfrm flipH="1">
              <a:off x="3648" y="1584"/>
              <a:ext cx="384" cy="1008"/>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Text Box 14">
              <a:extLst>
                <a:ext uri="{FF2B5EF4-FFF2-40B4-BE49-F238E27FC236}">
                  <a16:creationId xmlns:a16="http://schemas.microsoft.com/office/drawing/2014/main" id="{CAD1D85B-0574-A06E-E19D-595898D7DB2B}"/>
                </a:ext>
              </a:extLst>
            </p:cNvPr>
            <p:cNvSpPr txBox="1">
              <a:spLocks noChangeArrowheads="1"/>
            </p:cNvSpPr>
            <p:nvPr/>
          </p:nvSpPr>
          <p:spPr bwMode="auto">
            <a:xfrm>
              <a:off x="3024" y="2688"/>
              <a:ext cx="1119"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don’t change</a:t>
              </a:r>
            </a:p>
            <a:p>
              <a:pPr>
                <a:spcBef>
                  <a:spcPct val="0"/>
                </a:spcBef>
                <a:buClrTx/>
                <a:buSzTx/>
                <a:buFontTx/>
                <a:buNone/>
              </a:pPr>
              <a:r>
                <a:rPr lang="en-US" altLang="pt-BR" sz="2400">
                  <a:latin typeface="Times" panose="02020603050405020304" pitchFamily="18" charset="0"/>
                </a:rPr>
                <a:t>shape</a:t>
              </a:r>
            </a:p>
          </p:txBody>
        </p:sp>
      </p:grpSp>
      <p:grpSp>
        <p:nvGrpSpPr>
          <p:cNvPr id="45077" name="Group 21">
            <a:extLst>
              <a:ext uri="{FF2B5EF4-FFF2-40B4-BE49-F238E27FC236}">
                <a16:creationId xmlns:a16="http://schemas.microsoft.com/office/drawing/2014/main" id="{83F883F3-57EA-5D66-96A5-491B201BD266}"/>
              </a:ext>
            </a:extLst>
          </p:cNvPr>
          <p:cNvGrpSpPr>
            <a:grpSpLocks/>
          </p:cNvGrpSpPr>
          <p:nvPr/>
        </p:nvGrpSpPr>
        <p:grpSpPr bwMode="auto">
          <a:xfrm>
            <a:off x="8458201" y="2514600"/>
            <a:ext cx="1958975" cy="1981200"/>
            <a:chOff x="4368" y="1584"/>
            <a:chExt cx="1234" cy="1248"/>
          </a:xfrm>
        </p:grpSpPr>
        <p:sp>
          <p:nvSpPr>
            <p:cNvPr id="16395" name="Line 12">
              <a:extLst>
                <a:ext uri="{FF2B5EF4-FFF2-40B4-BE49-F238E27FC236}">
                  <a16:creationId xmlns:a16="http://schemas.microsoft.com/office/drawing/2014/main" id="{E78F5754-43CD-ADC2-F852-B28D7BF753AE}"/>
                </a:ext>
              </a:extLst>
            </p:cNvPr>
            <p:cNvSpPr>
              <a:spLocks noChangeShapeType="1"/>
            </p:cNvSpPr>
            <p:nvPr/>
          </p:nvSpPr>
          <p:spPr bwMode="auto">
            <a:xfrm>
              <a:off x="4464" y="1584"/>
              <a:ext cx="240" cy="912"/>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Text Box 16">
              <a:extLst>
                <a:ext uri="{FF2B5EF4-FFF2-40B4-BE49-F238E27FC236}">
                  <a16:creationId xmlns:a16="http://schemas.microsoft.com/office/drawing/2014/main" id="{DEF6C027-D12E-9621-DCCE-4EDE80003DCE}"/>
                </a:ext>
              </a:extLst>
            </p:cNvPr>
            <p:cNvSpPr txBox="1">
              <a:spLocks noChangeArrowheads="1"/>
            </p:cNvSpPr>
            <p:nvPr/>
          </p:nvSpPr>
          <p:spPr bwMode="auto">
            <a:xfrm>
              <a:off x="4368" y="2544"/>
              <a:ext cx="12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don’t stretch it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2011264" presetClass="entr" presetSubtype="83343528" fill="hold" nodeType="clickEffect">
                                  <p:stCondLst>
                                    <p:cond delay="0"/>
                                  </p:stCondLst>
                                  <p:childTnLst>
                                    <p:set>
                                      <p:cBhvr>
                                        <p:cTn id="6" dur="1" fill="hold">
                                          <p:stCondLst>
                                            <p:cond delay="499"/>
                                          </p:stCondLst>
                                        </p:cTn>
                                        <p:tgtEl>
                                          <p:spTgt spid="45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2011264" presetClass="entr" presetSubtype="83343616" fill="hold" nodeType="clickEffect">
                                  <p:stCondLst>
                                    <p:cond delay="0"/>
                                  </p:stCondLst>
                                  <p:childTnLst>
                                    <p:set>
                                      <p:cBhvr>
                                        <p:cTn id="10" dur="1" fill="hold">
                                          <p:stCondLst>
                                            <p:cond delay="499"/>
                                          </p:stCondLst>
                                        </p:cTn>
                                        <p:tgtEl>
                                          <p:spTgt spid="450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82011264" presetClass="entr" presetSubtype="83343784" fill="hold" nodeType="clickEffect">
                                  <p:stCondLst>
                                    <p:cond delay="0"/>
                                  </p:stCondLst>
                                  <p:childTnLst>
                                    <p:set>
                                      <p:cBhvr>
                                        <p:cTn id="14" dur="1" fill="hold">
                                          <p:stCondLst>
                                            <p:cond delay="499"/>
                                          </p:stCondLst>
                                        </p:cTn>
                                        <p:tgtEl>
                                          <p:spTgt spid="450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82011264" presetClass="entr" presetSubtype="83343568" fill="hold" nodeType="clickEffect">
                                  <p:stCondLst>
                                    <p:cond delay="0"/>
                                  </p:stCondLst>
                                  <p:childTnLst>
                                    <p:set>
                                      <p:cBhvr>
                                        <p:cTn id="18" dur="1" fill="hold">
                                          <p:stCondLst>
                                            <p:cond delay="499"/>
                                          </p:stCondLst>
                                        </p:cTn>
                                        <p:tgtEl>
                                          <p:spTgt spid="450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5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AB5B547-8D5B-DF48-BA41-7543745950AF}"/>
              </a:ext>
            </a:extLst>
          </p:cNvPr>
          <p:cNvSpPr>
            <a:spLocks noGrp="1" noRot="1" noChangeArrowheads="1"/>
          </p:cNvSpPr>
          <p:nvPr>
            <p:ph type="title"/>
          </p:nvPr>
        </p:nvSpPr>
        <p:spPr>
          <a:xfrm>
            <a:off x="1825625" y="228600"/>
            <a:ext cx="8540750" cy="914400"/>
          </a:xfrm>
        </p:spPr>
        <p:txBody>
          <a:bodyPr/>
          <a:lstStyle/>
          <a:p>
            <a:pPr eaLnBrk="1" hangingPunct="1">
              <a:defRPr/>
            </a:pPr>
            <a:r>
              <a:rPr lang="en-US" altLang="pt-BR"/>
              <a:t>Gibbs Function and Work</a:t>
            </a:r>
          </a:p>
        </p:txBody>
      </p:sp>
      <p:sp>
        <p:nvSpPr>
          <p:cNvPr id="49155" name="Rectangle 3">
            <a:extLst>
              <a:ext uri="{FF2B5EF4-FFF2-40B4-BE49-F238E27FC236}">
                <a16:creationId xmlns:a16="http://schemas.microsoft.com/office/drawing/2014/main" id="{D1FD5D9A-6CC9-73B7-49AB-B0F9148A021F}"/>
              </a:ext>
            </a:extLst>
          </p:cNvPr>
          <p:cNvSpPr>
            <a:spLocks noGrp="1" noRot="1" noChangeArrowheads="1"/>
          </p:cNvSpPr>
          <p:nvPr>
            <p:ph type="body" idx="1"/>
          </p:nvPr>
        </p:nvSpPr>
        <p:spPr>
          <a:xfrm>
            <a:off x="1828800" y="1143000"/>
            <a:ext cx="8540750" cy="685800"/>
          </a:xfrm>
        </p:spPr>
        <p:txBody>
          <a:bodyPr/>
          <a:lstStyle/>
          <a:p>
            <a:pPr eaLnBrk="1" hangingPunct="1">
              <a:buFont typeface="Wingdings 3" charset="2"/>
              <a:buNone/>
              <a:defRPr/>
            </a:pPr>
            <a:r>
              <a:rPr lang="en-US" altLang="pt-BR" sz="1800"/>
              <a:t>• Start with the First Law of Thermodynamics and some standard thermodynamic relations.  We find</a:t>
            </a:r>
          </a:p>
        </p:txBody>
      </p:sp>
      <p:sp>
        <p:nvSpPr>
          <p:cNvPr id="49158" name="Text Box 6">
            <a:extLst>
              <a:ext uri="{FF2B5EF4-FFF2-40B4-BE49-F238E27FC236}">
                <a16:creationId xmlns:a16="http://schemas.microsoft.com/office/drawing/2014/main" id="{ED589DEC-B787-B87D-E23B-C5E6059B179A}"/>
              </a:ext>
            </a:extLst>
          </p:cNvPr>
          <p:cNvSpPr txBox="1">
            <a:spLocks noChangeArrowheads="1"/>
          </p:cNvSpPr>
          <p:nvPr/>
        </p:nvSpPr>
        <p:spPr bwMode="auto">
          <a:xfrm>
            <a:off x="1828800" y="5943600"/>
            <a:ext cx="8458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r>
              <a:rPr lang="en-US" altLang="pt-BR" sz="2000">
                <a:effectLst>
                  <a:outerShdw blurRad="38100" dist="38100" dir="2700000" algn="tl">
                    <a:srgbClr val="000000"/>
                  </a:outerShdw>
                </a:effectLst>
                <a:latin typeface="Arial" charset="0"/>
              </a:rPr>
              <a:t>And therefore, the Gibbs function is at the heart of electrochemistry, for it identifies the amount of work we can extract electrically from a system.</a:t>
            </a:r>
          </a:p>
        </p:txBody>
      </p:sp>
      <p:grpSp>
        <p:nvGrpSpPr>
          <p:cNvPr id="17413" name="Group 21">
            <a:extLst>
              <a:ext uri="{FF2B5EF4-FFF2-40B4-BE49-F238E27FC236}">
                <a16:creationId xmlns:a16="http://schemas.microsoft.com/office/drawing/2014/main" id="{1A47CFF6-BEC5-6F86-0FD0-DB9A28D2E5B4}"/>
              </a:ext>
            </a:extLst>
          </p:cNvPr>
          <p:cNvGrpSpPr>
            <a:grpSpLocks/>
          </p:cNvGrpSpPr>
          <p:nvPr/>
        </p:nvGrpSpPr>
        <p:grpSpPr bwMode="auto">
          <a:xfrm>
            <a:off x="2819400" y="1905000"/>
            <a:ext cx="1752600" cy="457200"/>
            <a:chOff x="816" y="1200"/>
            <a:chExt cx="1104" cy="288"/>
          </a:xfrm>
        </p:grpSpPr>
        <p:sp>
          <p:nvSpPr>
            <p:cNvPr id="17442" name="Rectangle 14">
              <a:extLst>
                <a:ext uri="{FF2B5EF4-FFF2-40B4-BE49-F238E27FC236}">
                  <a16:creationId xmlns:a16="http://schemas.microsoft.com/office/drawing/2014/main" id="{A0569D15-229D-7441-A28B-861FC4A32A3A}"/>
                </a:ext>
              </a:extLst>
            </p:cNvPr>
            <p:cNvSpPr>
              <a:spLocks noChangeArrowheads="1"/>
            </p:cNvSpPr>
            <p:nvPr/>
          </p:nvSpPr>
          <p:spPr bwMode="auto">
            <a:xfrm>
              <a:off x="816" y="1200"/>
              <a:ext cx="1104"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43" name="Picture 8" descr="eq4.pict                                                       0004F77A Macintosh                      B943B291:">
              <a:extLst>
                <a:ext uri="{FF2B5EF4-FFF2-40B4-BE49-F238E27FC236}">
                  <a16:creationId xmlns:a16="http://schemas.microsoft.com/office/drawing/2014/main" id="{FFD6A3D3-1A11-EFE7-F0E8-6E6DC981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 y="1248"/>
              <a:ext cx="101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9174" name="Group 22">
            <a:extLst>
              <a:ext uri="{FF2B5EF4-FFF2-40B4-BE49-F238E27FC236}">
                <a16:creationId xmlns:a16="http://schemas.microsoft.com/office/drawing/2014/main" id="{FB16E99E-D0E2-A1ED-4871-9902A8FC9DCC}"/>
              </a:ext>
            </a:extLst>
          </p:cNvPr>
          <p:cNvGrpSpPr>
            <a:grpSpLocks/>
          </p:cNvGrpSpPr>
          <p:nvPr/>
        </p:nvGrpSpPr>
        <p:grpSpPr bwMode="auto">
          <a:xfrm>
            <a:off x="7162800" y="2133600"/>
            <a:ext cx="2971800" cy="914400"/>
            <a:chOff x="3552" y="1344"/>
            <a:chExt cx="1872" cy="576"/>
          </a:xfrm>
        </p:grpSpPr>
        <p:sp>
          <p:nvSpPr>
            <p:cNvPr id="17440" name="Rectangle 15">
              <a:extLst>
                <a:ext uri="{FF2B5EF4-FFF2-40B4-BE49-F238E27FC236}">
                  <a16:creationId xmlns:a16="http://schemas.microsoft.com/office/drawing/2014/main" id="{EF32EC06-4CD9-EBEE-AAB5-E28608B719DE}"/>
                </a:ext>
              </a:extLst>
            </p:cNvPr>
            <p:cNvSpPr>
              <a:spLocks noChangeArrowheads="1"/>
            </p:cNvSpPr>
            <p:nvPr/>
          </p:nvSpPr>
          <p:spPr bwMode="auto">
            <a:xfrm>
              <a:off x="3552" y="1344"/>
              <a:ext cx="1872" cy="57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41" name="Picture 10" descr="eq6.pict                                                       0004F77A Macintosh                      B943B291:">
              <a:extLst>
                <a:ext uri="{FF2B5EF4-FFF2-40B4-BE49-F238E27FC236}">
                  <a16:creationId xmlns:a16="http://schemas.microsoft.com/office/drawing/2014/main" id="{5A17782D-5CDC-FA86-AA49-E7D617CFA1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 y="1392"/>
              <a:ext cx="1808"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9176" name="Group 24">
            <a:extLst>
              <a:ext uri="{FF2B5EF4-FFF2-40B4-BE49-F238E27FC236}">
                <a16:creationId xmlns:a16="http://schemas.microsoft.com/office/drawing/2014/main" id="{0952959A-E7D1-503D-D99D-A6FE644CD7BF}"/>
              </a:ext>
            </a:extLst>
          </p:cNvPr>
          <p:cNvGrpSpPr>
            <a:grpSpLocks/>
          </p:cNvGrpSpPr>
          <p:nvPr/>
        </p:nvGrpSpPr>
        <p:grpSpPr bwMode="auto">
          <a:xfrm>
            <a:off x="7239000" y="3505200"/>
            <a:ext cx="2362200" cy="457200"/>
            <a:chOff x="3600" y="2208"/>
            <a:chExt cx="1488" cy="288"/>
          </a:xfrm>
        </p:grpSpPr>
        <p:sp>
          <p:nvSpPr>
            <p:cNvPr id="17438" name="Rectangle 17">
              <a:extLst>
                <a:ext uri="{FF2B5EF4-FFF2-40B4-BE49-F238E27FC236}">
                  <a16:creationId xmlns:a16="http://schemas.microsoft.com/office/drawing/2014/main" id="{B860996E-BCEE-67BF-4122-2C60969C8AEB}"/>
                </a:ext>
              </a:extLst>
            </p:cNvPr>
            <p:cNvSpPr>
              <a:spLocks noChangeArrowheads="1"/>
            </p:cNvSpPr>
            <p:nvPr/>
          </p:nvSpPr>
          <p:spPr bwMode="auto">
            <a:xfrm>
              <a:off x="3600" y="2208"/>
              <a:ext cx="1488" cy="2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39" name="Picture 11" descr="eq7.pict                                                       0004F77A Macintosh                      B943B291:">
              <a:extLst>
                <a:ext uri="{FF2B5EF4-FFF2-40B4-BE49-F238E27FC236}">
                  <a16:creationId xmlns:a16="http://schemas.microsoft.com/office/drawing/2014/main" id="{12531288-13CD-BE99-8EA9-909B848526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8" y="2256"/>
              <a:ext cx="138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9188" name="Group 36">
            <a:extLst>
              <a:ext uri="{FF2B5EF4-FFF2-40B4-BE49-F238E27FC236}">
                <a16:creationId xmlns:a16="http://schemas.microsoft.com/office/drawing/2014/main" id="{BB815EBE-460E-0145-FFCA-44EBA595982D}"/>
              </a:ext>
            </a:extLst>
          </p:cNvPr>
          <p:cNvGrpSpPr>
            <a:grpSpLocks/>
          </p:cNvGrpSpPr>
          <p:nvPr/>
        </p:nvGrpSpPr>
        <p:grpSpPr bwMode="auto">
          <a:xfrm>
            <a:off x="2667000" y="2286000"/>
            <a:ext cx="4495800" cy="1219200"/>
            <a:chOff x="720" y="1440"/>
            <a:chExt cx="2832" cy="768"/>
          </a:xfrm>
        </p:grpSpPr>
        <p:grpSp>
          <p:nvGrpSpPr>
            <p:cNvPr id="17433" name="Group 23">
              <a:extLst>
                <a:ext uri="{FF2B5EF4-FFF2-40B4-BE49-F238E27FC236}">
                  <a16:creationId xmlns:a16="http://schemas.microsoft.com/office/drawing/2014/main" id="{B1CAB434-C18E-F7B6-B791-DB050E412BFE}"/>
                </a:ext>
              </a:extLst>
            </p:cNvPr>
            <p:cNvGrpSpPr>
              <a:grpSpLocks/>
            </p:cNvGrpSpPr>
            <p:nvPr/>
          </p:nvGrpSpPr>
          <p:grpSpPr bwMode="auto">
            <a:xfrm>
              <a:off x="720" y="1872"/>
              <a:ext cx="2304" cy="336"/>
              <a:chOff x="720" y="1872"/>
              <a:chExt cx="2304" cy="336"/>
            </a:xfrm>
          </p:grpSpPr>
          <p:sp>
            <p:nvSpPr>
              <p:cNvPr id="17436" name="Rectangle 16">
                <a:extLst>
                  <a:ext uri="{FF2B5EF4-FFF2-40B4-BE49-F238E27FC236}">
                    <a16:creationId xmlns:a16="http://schemas.microsoft.com/office/drawing/2014/main" id="{7E2D4ADC-067B-F7C6-A2D1-3BDD8CB94BEE}"/>
                  </a:ext>
                </a:extLst>
              </p:cNvPr>
              <p:cNvSpPr>
                <a:spLocks noChangeArrowheads="1"/>
              </p:cNvSpPr>
              <p:nvPr/>
            </p:nvSpPr>
            <p:spPr bwMode="auto">
              <a:xfrm>
                <a:off x="720" y="1872"/>
                <a:ext cx="2304" cy="33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37" name="Picture 9" descr="eq5.pict                                                       0004F77A Macintosh                      B943B291:">
                <a:extLst>
                  <a:ext uri="{FF2B5EF4-FFF2-40B4-BE49-F238E27FC236}">
                    <a16:creationId xmlns:a16="http://schemas.microsoft.com/office/drawing/2014/main" id="{86D49C02-B3CB-A3E1-36E6-7BF8822110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 y="1968"/>
                <a:ext cx="216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34" name="Line 28">
              <a:extLst>
                <a:ext uri="{FF2B5EF4-FFF2-40B4-BE49-F238E27FC236}">
                  <a16:creationId xmlns:a16="http://schemas.microsoft.com/office/drawing/2014/main" id="{2254A169-FD00-E466-3CEC-1920B1BBECAA}"/>
                </a:ext>
              </a:extLst>
            </p:cNvPr>
            <p:cNvSpPr>
              <a:spLocks noChangeShapeType="1"/>
            </p:cNvSpPr>
            <p:nvPr/>
          </p:nvSpPr>
          <p:spPr bwMode="auto">
            <a:xfrm flipH="1">
              <a:off x="1488" y="1440"/>
              <a:ext cx="206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5" name="Line 29">
              <a:extLst>
                <a:ext uri="{FF2B5EF4-FFF2-40B4-BE49-F238E27FC236}">
                  <a16:creationId xmlns:a16="http://schemas.microsoft.com/office/drawing/2014/main" id="{E77B7573-94DE-E81E-156C-2B2E9B7329E9}"/>
                </a:ext>
              </a:extLst>
            </p:cNvPr>
            <p:cNvSpPr>
              <a:spLocks noChangeShapeType="1"/>
            </p:cNvSpPr>
            <p:nvPr/>
          </p:nvSpPr>
          <p:spPr bwMode="auto">
            <a:xfrm flipH="1">
              <a:off x="2160" y="1728"/>
              <a:ext cx="129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189" name="Group 37">
            <a:extLst>
              <a:ext uri="{FF2B5EF4-FFF2-40B4-BE49-F238E27FC236}">
                <a16:creationId xmlns:a16="http://schemas.microsoft.com/office/drawing/2014/main" id="{3D305C06-0130-9CD4-79DF-D895EB0A2EC9}"/>
              </a:ext>
            </a:extLst>
          </p:cNvPr>
          <p:cNvGrpSpPr>
            <a:grpSpLocks/>
          </p:cNvGrpSpPr>
          <p:nvPr/>
        </p:nvGrpSpPr>
        <p:grpSpPr bwMode="auto">
          <a:xfrm>
            <a:off x="3048000" y="3505200"/>
            <a:ext cx="6172200" cy="1752600"/>
            <a:chOff x="960" y="2208"/>
            <a:chExt cx="3888" cy="1104"/>
          </a:xfrm>
        </p:grpSpPr>
        <p:grpSp>
          <p:nvGrpSpPr>
            <p:cNvPr id="17426" name="Group 25">
              <a:extLst>
                <a:ext uri="{FF2B5EF4-FFF2-40B4-BE49-F238E27FC236}">
                  <a16:creationId xmlns:a16="http://schemas.microsoft.com/office/drawing/2014/main" id="{16B846B7-8BFD-7137-6165-C34CE2CA75DD}"/>
                </a:ext>
              </a:extLst>
            </p:cNvPr>
            <p:cNvGrpSpPr>
              <a:grpSpLocks/>
            </p:cNvGrpSpPr>
            <p:nvPr/>
          </p:nvGrpSpPr>
          <p:grpSpPr bwMode="auto">
            <a:xfrm>
              <a:off x="1488" y="2448"/>
              <a:ext cx="3360" cy="864"/>
              <a:chOff x="1488" y="2448"/>
              <a:chExt cx="3360" cy="864"/>
            </a:xfrm>
          </p:grpSpPr>
          <p:sp>
            <p:nvSpPr>
              <p:cNvPr id="17430" name="Rectangle 18">
                <a:extLst>
                  <a:ext uri="{FF2B5EF4-FFF2-40B4-BE49-F238E27FC236}">
                    <a16:creationId xmlns:a16="http://schemas.microsoft.com/office/drawing/2014/main" id="{01F2B8D9-9DB2-21F2-4FED-F9A1B94E3154}"/>
                  </a:ext>
                </a:extLst>
              </p:cNvPr>
              <p:cNvSpPr>
                <a:spLocks noChangeArrowheads="1"/>
              </p:cNvSpPr>
              <p:nvPr/>
            </p:nvSpPr>
            <p:spPr bwMode="auto">
              <a:xfrm>
                <a:off x="1488" y="2448"/>
                <a:ext cx="1824" cy="86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17431" name="Rectangle 19">
                <a:extLst>
                  <a:ext uri="{FF2B5EF4-FFF2-40B4-BE49-F238E27FC236}">
                    <a16:creationId xmlns:a16="http://schemas.microsoft.com/office/drawing/2014/main" id="{3B8E5894-4F67-A037-3A3F-A5E91A593043}"/>
                  </a:ext>
                </a:extLst>
              </p:cNvPr>
              <p:cNvSpPr>
                <a:spLocks noChangeArrowheads="1"/>
              </p:cNvSpPr>
              <p:nvPr/>
            </p:nvSpPr>
            <p:spPr bwMode="auto">
              <a:xfrm>
                <a:off x="3216" y="2736"/>
                <a:ext cx="1632" cy="576"/>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32" name="Picture 12" descr="eq8.pict                                                       0004F77A Macintosh                      B943B291:">
                <a:extLst>
                  <a:ext uri="{FF2B5EF4-FFF2-40B4-BE49-F238E27FC236}">
                    <a16:creationId xmlns:a16="http://schemas.microsoft.com/office/drawing/2014/main" id="{085D4D33-ADB0-23B2-AEB9-9BC974215F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6" y="2496"/>
                <a:ext cx="3288" cy="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27" name="Line 32">
              <a:extLst>
                <a:ext uri="{FF2B5EF4-FFF2-40B4-BE49-F238E27FC236}">
                  <a16:creationId xmlns:a16="http://schemas.microsoft.com/office/drawing/2014/main" id="{FF432D7F-51DB-3741-0A67-528AC7DEB041}"/>
                </a:ext>
              </a:extLst>
            </p:cNvPr>
            <p:cNvSpPr>
              <a:spLocks noChangeShapeType="1"/>
            </p:cNvSpPr>
            <p:nvPr/>
          </p:nvSpPr>
          <p:spPr bwMode="auto">
            <a:xfrm flipH="1">
              <a:off x="2592" y="2544"/>
              <a:ext cx="1632"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8" name="Line 33">
              <a:extLst>
                <a:ext uri="{FF2B5EF4-FFF2-40B4-BE49-F238E27FC236}">
                  <a16:creationId xmlns:a16="http://schemas.microsoft.com/office/drawing/2014/main" id="{541EB7E6-18E2-D3FD-9825-1878F3BC7EB2}"/>
                </a:ext>
              </a:extLst>
            </p:cNvPr>
            <p:cNvSpPr>
              <a:spLocks noChangeShapeType="1"/>
            </p:cNvSpPr>
            <p:nvPr/>
          </p:nvSpPr>
          <p:spPr bwMode="auto">
            <a:xfrm>
              <a:off x="960" y="2208"/>
              <a:ext cx="144" cy="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9" name="Line 35">
              <a:extLst>
                <a:ext uri="{FF2B5EF4-FFF2-40B4-BE49-F238E27FC236}">
                  <a16:creationId xmlns:a16="http://schemas.microsoft.com/office/drawing/2014/main" id="{CA6F879C-C95E-6015-D588-0841775925D7}"/>
                </a:ext>
              </a:extLst>
            </p:cNvPr>
            <p:cNvSpPr>
              <a:spLocks noChangeShapeType="1"/>
            </p:cNvSpPr>
            <p:nvPr/>
          </p:nvSpPr>
          <p:spPr bwMode="auto">
            <a:xfrm>
              <a:off x="1104" y="3072"/>
              <a:ext cx="864"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194" name="Group 42">
            <a:extLst>
              <a:ext uri="{FF2B5EF4-FFF2-40B4-BE49-F238E27FC236}">
                <a16:creationId xmlns:a16="http://schemas.microsoft.com/office/drawing/2014/main" id="{5E0EF37B-D486-4A75-9086-653C9C1F08BD}"/>
              </a:ext>
            </a:extLst>
          </p:cNvPr>
          <p:cNvGrpSpPr>
            <a:grpSpLocks/>
          </p:cNvGrpSpPr>
          <p:nvPr/>
        </p:nvGrpSpPr>
        <p:grpSpPr bwMode="auto">
          <a:xfrm>
            <a:off x="4724400" y="4800600"/>
            <a:ext cx="4419600" cy="1143000"/>
            <a:chOff x="2016" y="3024"/>
            <a:chExt cx="2784" cy="720"/>
          </a:xfrm>
        </p:grpSpPr>
        <p:grpSp>
          <p:nvGrpSpPr>
            <p:cNvPr id="17419" name="Group 26">
              <a:extLst>
                <a:ext uri="{FF2B5EF4-FFF2-40B4-BE49-F238E27FC236}">
                  <a16:creationId xmlns:a16="http://schemas.microsoft.com/office/drawing/2014/main" id="{B77E4AB4-E0D1-2079-B326-4A08D47DAAB2}"/>
                </a:ext>
              </a:extLst>
            </p:cNvPr>
            <p:cNvGrpSpPr>
              <a:grpSpLocks/>
            </p:cNvGrpSpPr>
            <p:nvPr/>
          </p:nvGrpSpPr>
          <p:grpSpPr bwMode="auto">
            <a:xfrm>
              <a:off x="2112" y="3408"/>
              <a:ext cx="1536" cy="336"/>
              <a:chOff x="2112" y="3408"/>
              <a:chExt cx="1536" cy="336"/>
            </a:xfrm>
          </p:grpSpPr>
          <p:sp>
            <p:nvSpPr>
              <p:cNvPr id="17424" name="Rectangle 20">
                <a:extLst>
                  <a:ext uri="{FF2B5EF4-FFF2-40B4-BE49-F238E27FC236}">
                    <a16:creationId xmlns:a16="http://schemas.microsoft.com/office/drawing/2014/main" id="{10CCABC7-4E06-5B27-BE14-8B1397F19681}"/>
                  </a:ext>
                </a:extLst>
              </p:cNvPr>
              <p:cNvSpPr>
                <a:spLocks noChangeArrowheads="1"/>
              </p:cNvSpPr>
              <p:nvPr/>
            </p:nvSpPr>
            <p:spPr bwMode="auto">
              <a:xfrm>
                <a:off x="2112" y="3408"/>
                <a:ext cx="1536" cy="336"/>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7425" name="Picture 13" descr="eq9.pict                                                       0004F77A Macintosh                      B943B291:">
                <a:extLst>
                  <a:ext uri="{FF2B5EF4-FFF2-40B4-BE49-F238E27FC236}">
                    <a16:creationId xmlns:a16="http://schemas.microsoft.com/office/drawing/2014/main" id="{238DD39E-ADDB-A296-C8FC-2D56AC480E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8" y="3456"/>
                <a:ext cx="137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20" name="Line 38">
              <a:extLst>
                <a:ext uri="{FF2B5EF4-FFF2-40B4-BE49-F238E27FC236}">
                  <a16:creationId xmlns:a16="http://schemas.microsoft.com/office/drawing/2014/main" id="{7480E5D9-A697-76F5-4C22-039213CD0D61}"/>
                </a:ext>
              </a:extLst>
            </p:cNvPr>
            <p:cNvSpPr>
              <a:spLocks noChangeShapeType="1"/>
            </p:cNvSpPr>
            <p:nvPr/>
          </p:nvSpPr>
          <p:spPr bwMode="auto">
            <a:xfrm flipH="1">
              <a:off x="2016" y="3024"/>
              <a:ext cx="336" cy="336"/>
            </a:xfrm>
            <a:prstGeom prst="line">
              <a:avLst/>
            </a:prstGeom>
            <a:noFill/>
            <a:ln w="38100">
              <a:solidFill>
                <a:srgbClr val="556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1" name="Line 39">
              <a:extLst>
                <a:ext uri="{FF2B5EF4-FFF2-40B4-BE49-F238E27FC236}">
                  <a16:creationId xmlns:a16="http://schemas.microsoft.com/office/drawing/2014/main" id="{AE9E542D-EE71-FAC2-3E1F-C50499AE8634}"/>
                </a:ext>
              </a:extLst>
            </p:cNvPr>
            <p:cNvSpPr>
              <a:spLocks noChangeShapeType="1"/>
            </p:cNvSpPr>
            <p:nvPr/>
          </p:nvSpPr>
          <p:spPr bwMode="auto">
            <a:xfrm flipH="1">
              <a:off x="4464" y="3024"/>
              <a:ext cx="336" cy="336"/>
            </a:xfrm>
            <a:prstGeom prst="line">
              <a:avLst/>
            </a:prstGeom>
            <a:noFill/>
            <a:ln w="38100">
              <a:solidFill>
                <a:srgbClr val="556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2" name="Line 40">
              <a:extLst>
                <a:ext uri="{FF2B5EF4-FFF2-40B4-BE49-F238E27FC236}">
                  <a16:creationId xmlns:a16="http://schemas.microsoft.com/office/drawing/2014/main" id="{CEA6A4C7-78F0-5AC7-8B35-90A2DEEA70D2}"/>
                </a:ext>
              </a:extLst>
            </p:cNvPr>
            <p:cNvSpPr>
              <a:spLocks noChangeShapeType="1"/>
            </p:cNvSpPr>
            <p:nvPr/>
          </p:nvSpPr>
          <p:spPr bwMode="auto">
            <a:xfrm flipH="1">
              <a:off x="2496" y="3024"/>
              <a:ext cx="336" cy="336"/>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Line 41">
              <a:extLst>
                <a:ext uri="{FF2B5EF4-FFF2-40B4-BE49-F238E27FC236}">
                  <a16:creationId xmlns:a16="http://schemas.microsoft.com/office/drawing/2014/main" id="{A146D7AD-1892-1EDC-7D59-FF4D5D4B7AE2}"/>
                </a:ext>
              </a:extLst>
            </p:cNvPr>
            <p:cNvSpPr>
              <a:spLocks noChangeShapeType="1"/>
            </p:cNvSpPr>
            <p:nvPr/>
          </p:nvSpPr>
          <p:spPr bwMode="auto">
            <a:xfrm flipH="1">
              <a:off x="3936" y="3024"/>
              <a:ext cx="336" cy="336"/>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9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91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91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91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9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70B4FC6-0C14-F2D8-FEB8-BC4DF832D800}"/>
              </a:ext>
            </a:extLst>
          </p:cNvPr>
          <p:cNvSpPr>
            <a:spLocks noGrp="1" noRot="1" noChangeArrowheads="1"/>
          </p:cNvSpPr>
          <p:nvPr>
            <p:ph type="title"/>
          </p:nvPr>
        </p:nvSpPr>
        <p:spPr/>
        <p:txBody>
          <a:bodyPr/>
          <a:lstStyle/>
          <a:p>
            <a:pPr eaLnBrk="1" hangingPunct="1">
              <a:defRPr/>
            </a:pPr>
            <a:r>
              <a:rPr lang="en-US" altLang="pt-BR"/>
              <a:t>Gibbs and the Cell Potential</a:t>
            </a:r>
          </a:p>
        </p:txBody>
      </p:sp>
      <p:sp>
        <p:nvSpPr>
          <p:cNvPr id="46083" name="Rectangle 3">
            <a:extLst>
              <a:ext uri="{FF2B5EF4-FFF2-40B4-BE49-F238E27FC236}">
                <a16:creationId xmlns:a16="http://schemas.microsoft.com/office/drawing/2014/main" id="{5A09BCD6-6240-B97E-0296-86353280FF7F}"/>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 Here we can easily see how this Gibbs function relates to a potential.</a:t>
            </a:r>
          </a:p>
        </p:txBody>
      </p:sp>
      <p:grpSp>
        <p:nvGrpSpPr>
          <p:cNvPr id="18436" name="Group 10">
            <a:extLst>
              <a:ext uri="{FF2B5EF4-FFF2-40B4-BE49-F238E27FC236}">
                <a16:creationId xmlns:a16="http://schemas.microsoft.com/office/drawing/2014/main" id="{6A56601A-1301-F3A6-326D-C4702754FB54}"/>
              </a:ext>
            </a:extLst>
          </p:cNvPr>
          <p:cNvGrpSpPr>
            <a:grpSpLocks/>
          </p:cNvGrpSpPr>
          <p:nvPr/>
        </p:nvGrpSpPr>
        <p:grpSpPr bwMode="auto">
          <a:xfrm>
            <a:off x="2819400" y="2057400"/>
            <a:ext cx="6172200" cy="1676400"/>
            <a:chOff x="816" y="1296"/>
            <a:chExt cx="3888" cy="1056"/>
          </a:xfrm>
        </p:grpSpPr>
        <p:sp>
          <p:nvSpPr>
            <p:cNvPr id="18443" name="Rectangle 9">
              <a:extLst>
                <a:ext uri="{FF2B5EF4-FFF2-40B4-BE49-F238E27FC236}">
                  <a16:creationId xmlns:a16="http://schemas.microsoft.com/office/drawing/2014/main" id="{84FEC1B4-E4FD-7263-A9E6-79CA6CBD71B6}"/>
                </a:ext>
              </a:extLst>
            </p:cNvPr>
            <p:cNvSpPr>
              <a:spLocks noChangeArrowheads="1"/>
            </p:cNvSpPr>
            <p:nvPr/>
          </p:nvSpPr>
          <p:spPr bwMode="auto">
            <a:xfrm>
              <a:off x="816" y="1296"/>
              <a:ext cx="3888" cy="105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8444" name="Picture 4" descr=" eq10.pict                                                      0004F77A Macintosh                      B943B291:">
              <a:extLst>
                <a:ext uri="{FF2B5EF4-FFF2-40B4-BE49-F238E27FC236}">
                  <a16:creationId xmlns:a16="http://schemas.microsoft.com/office/drawing/2014/main" id="{05FBB334-2E73-D034-0659-A1EFD35C1E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1392"/>
              <a:ext cx="3708"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6093" name="Group 13">
            <a:extLst>
              <a:ext uri="{FF2B5EF4-FFF2-40B4-BE49-F238E27FC236}">
                <a16:creationId xmlns:a16="http://schemas.microsoft.com/office/drawing/2014/main" id="{3B285E5D-943C-2C2B-C4CE-0DC7947EED53}"/>
              </a:ext>
            </a:extLst>
          </p:cNvPr>
          <p:cNvGrpSpPr>
            <a:grpSpLocks/>
          </p:cNvGrpSpPr>
          <p:nvPr/>
        </p:nvGrpSpPr>
        <p:grpSpPr bwMode="auto">
          <a:xfrm>
            <a:off x="1828800" y="3886200"/>
            <a:ext cx="8540750" cy="1752600"/>
            <a:chOff x="192" y="2448"/>
            <a:chExt cx="5380" cy="1104"/>
          </a:xfrm>
        </p:grpSpPr>
        <p:sp>
          <p:nvSpPr>
            <p:cNvPr id="46085" name="Rectangle 5">
              <a:extLst>
                <a:ext uri="{FF2B5EF4-FFF2-40B4-BE49-F238E27FC236}">
                  <a16:creationId xmlns:a16="http://schemas.microsoft.com/office/drawing/2014/main" id="{58F1E3FB-F21A-E887-5BB3-BFC1701D7E57}"/>
                </a:ext>
              </a:extLst>
            </p:cNvPr>
            <p:cNvSpPr>
              <a:spLocks noRot="1" noChangeArrowheads="1"/>
            </p:cNvSpPr>
            <p:nvPr/>
          </p:nvSpPr>
          <p:spPr bwMode="auto">
            <a:xfrm>
              <a:off x="192" y="2448"/>
              <a:ext cx="538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 By convention, we identify work which is negative with work which is being done by the system on the surroundings.  And negative free energy change is identified as defining a spontaneous process.</a:t>
              </a:r>
            </a:p>
          </p:txBody>
        </p:sp>
        <p:grpSp>
          <p:nvGrpSpPr>
            <p:cNvPr id="18440" name="Group 11">
              <a:extLst>
                <a:ext uri="{FF2B5EF4-FFF2-40B4-BE49-F238E27FC236}">
                  <a16:creationId xmlns:a16="http://schemas.microsoft.com/office/drawing/2014/main" id="{F9215C7F-B4B5-A0EC-EA66-A6564464610A}"/>
                </a:ext>
              </a:extLst>
            </p:cNvPr>
            <p:cNvGrpSpPr>
              <a:grpSpLocks/>
            </p:cNvGrpSpPr>
            <p:nvPr/>
          </p:nvGrpSpPr>
          <p:grpSpPr bwMode="auto">
            <a:xfrm>
              <a:off x="1488" y="3120"/>
              <a:ext cx="2640" cy="432"/>
              <a:chOff x="1392" y="2928"/>
              <a:chExt cx="2640" cy="432"/>
            </a:xfrm>
          </p:grpSpPr>
          <p:sp>
            <p:nvSpPr>
              <p:cNvPr id="18441" name="Rectangle 8">
                <a:extLst>
                  <a:ext uri="{FF2B5EF4-FFF2-40B4-BE49-F238E27FC236}">
                    <a16:creationId xmlns:a16="http://schemas.microsoft.com/office/drawing/2014/main" id="{B0597020-119B-3905-A0F8-C4C51107E6F5}"/>
                  </a:ext>
                </a:extLst>
              </p:cNvPr>
              <p:cNvSpPr>
                <a:spLocks noChangeArrowheads="1"/>
              </p:cNvSpPr>
              <p:nvPr/>
            </p:nvSpPr>
            <p:spPr bwMode="auto">
              <a:xfrm>
                <a:off x="1392" y="2928"/>
                <a:ext cx="2640" cy="4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18442" name="Picture 7" descr=" eq11.pict                                                      0004F77A Macintosh                      B943B291:">
                <a:extLst>
                  <a:ext uri="{FF2B5EF4-FFF2-40B4-BE49-F238E27FC236}">
                    <a16:creationId xmlns:a16="http://schemas.microsoft.com/office/drawing/2014/main" id="{5BA6A10F-EA81-F219-AA78-C8B501F622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3024"/>
                <a:ext cx="252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6092" name="Rectangle 12">
            <a:extLst>
              <a:ext uri="{FF2B5EF4-FFF2-40B4-BE49-F238E27FC236}">
                <a16:creationId xmlns:a16="http://schemas.microsoft.com/office/drawing/2014/main" id="{9EDA1D5D-36E7-BEAA-5AA9-B4A598FF2E2B}"/>
              </a:ext>
            </a:extLst>
          </p:cNvPr>
          <p:cNvSpPr>
            <a:spLocks noRot="1" noChangeArrowheads="1"/>
          </p:cNvSpPr>
          <p:nvPr/>
        </p:nvSpPr>
        <p:spPr bwMode="auto">
          <a:xfrm>
            <a:off x="1752600" y="6019801"/>
            <a:ext cx="85407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 Note how a measurement of a cell potential directly calculates the Gibbs free energy change for the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0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6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E771510-F7E8-C27F-045C-5A699BF9314D}"/>
              </a:ext>
            </a:extLst>
          </p:cNvPr>
          <p:cNvSpPr>
            <a:spLocks noGrp="1" noRot="1" noChangeArrowheads="1"/>
          </p:cNvSpPr>
          <p:nvPr>
            <p:ph type="title"/>
          </p:nvPr>
        </p:nvSpPr>
        <p:spPr/>
        <p:txBody>
          <a:bodyPr/>
          <a:lstStyle/>
          <a:p>
            <a:pPr eaLnBrk="1" hangingPunct="1">
              <a:defRPr/>
            </a:pPr>
            <a:r>
              <a:rPr lang="en-US" altLang="pt-BR"/>
              <a:t>Standard Reference States</a:t>
            </a:r>
          </a:p>
        </p:txBody>
      </p:sp>
      <p:sp>
        <p:nvSpPr>
          <p:cNvPr id="50179" name="Rectangle 3">
            <a:extLst>
              <a:ext uri="{FF2B5EF4-FFF2-40B4-BE49-F238E27FC236}">
                <a16:creationId xmlns:a16="http://schemas.microsoft.com/office/drawing/2014/main" id="{A3C2A045-CEEF-366B-238B-3B1BECE63D46}"/>
              </a:ext>
            </a:extLst>
          </p:cNvPr>
          <p:cNvSpPr>
            <a:spLocks noGrp="1" noRot="1" noChangeArrowheads="1"/>
          </p:cNvSpPr>
          <p:nvPr>
            <p:ph type="body" idx="1"/>
          </p:nvPr>
        </p:nvSpPr>
        <p:spPr/>
        <p:txBody>
          <a:bodyPr/>
          <a:lstStyle/>
          <a:p>
            <a:pPr eaLnBrk="1" hangingPunct="1">
              <a:buFont typeface="Wingdings 3" charset="2"/>
              <a:buNone/>
              <a:defRPr/>
            </a:pPr>
            <a:r>
              <a:rPr lang="en-US" altLang="pt-BR" sz="2000"/>
              <a:t>All thermodynamic measurements are of differences between states; there is no absolute value for any property (exception: entropy does have an absolute measure from theory, but it’s the only one).</a:t>
            </a:r>
          </a:p>
          <a:p>
            <a:pPr eaLnBrk="1" hangingPunct="1">
              <a:buFont typeface="Wingdings 3" charset="2"/>
              <a:buNone/>
              <a:defRPr/>
            </a:pPr>
            <a:endParaRPr lang="en-US" altLang="pt-BR" sz="2000"/>
          </a:p>
          <a:p>
            <a:pPr eaLnBrk="1" hangingPunct="1">
              <a:buFont typeface="Wingdings 3" charset="2"/>
              <a:buNone/>
              <a:defRPr/>
            </a:pPr>
            <a:r>
              <a:rPr lang="en-US" altLang="pt-BR" sz="2000"/>
              <a:t>In order to quantify thermodynamics, we choose by convention a reference state.  Most common choice is called “Standard Ambient Temperature and Pressure (SATP)”.</a:t>
            </a:r>
          </a:p>
          <a:p>
            <a:pPr eaLnBrk="1" hangingPunct="1">
              <a:buFont typeface="Wingdings 3" charset="2"/>
              <a:buNone/>
              <a:defRPr/>
            </a:pPr>
            <a:r>
              <a:rPr lang="en-US" altLang="pt-BR" sz="2000"/>
              <a:t>Temperature = 298 K (25 ˚C)</a:t>
            </a:r>
          </a:p>
          <a:p>
            <a:pPr eaLnBrk="1" hangingPunct="1">
              <a:buFont typeface="Wingdings 3" charset="2"/>
              <a:buNone/>
              <a:defRPr/>
            </a:pPr>
            <a:r>
              <a:rPr lang="en-US" altLang="pt-BR" sz="2000"/>
              <a:t>Pressure = 1 bar (10</a:t>
            </a:r>
            <a:r>
              <a:rPr lang="en-US" altLang="pt-BR" sz="2000" baseline="30000"/>
              <a:t>5</a:t>
            </a:r>
            <a:r>
              <a:rPr lang="en-US" altLang="pt-BR" sz="2000"/>
              <a:t> Pa)</a:t>
            </a:r>
          </a:p>
          <a:p>
            <a:pPr eaLnBrk="1" hangingPunct="1">
              <a:buFont typeface="Wingdings 3" charset="2"/>
              <a:buNone/>
              <a:defRPr/>
            </a:pPr>
            <a:r>
              <a:rPr lang="en-US" altLang="pt-BR" sz="2000"/>
              <a:t>Concentration = 1 molal (mol of solute/kg of solvent)</a:t>
            </a:r>
          </a:p>
          <a:p>
            <a:pPr eaLnBrk="1" hangingPunct="1">
              <a:buFont typeface="Wingdings 3" charset="2"/>
              <a:buNone/>
              <a:defRPr/>
            </a:pPr>
            <a:endParaRPr lang="en-US" altLang="pt-BR" sz="2000"/>
          </a:p>
          <a:p>
            <a:pPr algn="ctr" eaLnBrk="1" hangingPunct="1">
              <a:buFont typeface="Wingdings 3" charset="2"/>
              <a:buNone/>
              <a:defRPr/>
            </a:pPr>
            <a:r>
              <a:rPr lang="en-US" altLang="pt-BR" sz="2000"/>
              <a:t>BUT…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80CB5BF-4151-6967-94D9-123C6FD815AA}"/>
              </a:ext>
            </a:extLst>
          </p:cNvPr>
          <p:cNvSpPr>
            <a:spLocks noGrp="1" noRot="1" noChangeArrowheads="1"/>
          </p:cNvSpPr>
          <p:nvPr>
            <p:ph type="title"/>
          </p:nvPr>
        </p:nvSpPr>
        <p:spPr/>
        <p:txBody>
          <a:bodyPr/>
          <a:lstStyle/>
          <a:p>
            <a:pPr eaLnBrk="1" hangingPunct="1">
              <a:defRPr/>
            </a:pPr>
            <a:r>
              <a:rPr lang="en-US" altLang="pt-BR"/>
              <a:t>Standard Reference States</a:t>
            </a:r>
          </a:p>
        </p:txBody>
      </p:sp>
      <p:sp>
        <p:nvSpPr>
          <p:cNvPr id="51203" name="Rectangle 3">
            <a:extLst>
              <a:ext uri="{FF2B5EF4-FFF2-40B4-BE49-F238E27FC236}">
                <a16:creationId xmlns:a16="http://schemas.microsoft.com/office/drawing/2014/main" id="{0E3B5B33-256B-2B4D-1561-7686688452C7}"/>
              </a:ext>
            </a:extLst>
          </p:cNvPr>
          <p:cNvSpPr>
            <a:spLocks noGrp="1" noRot="1" noChangeArrowheads="1"/>
          </p:cNvSpPr>
          <p:nvPr>
            <p:ph type="body" idx="1"/>
          </p:nvPr>
        </p:nvSpPr>
        <p:spPr>
          <a:xfrm>
            <a:off x="1825625" y="1600200"/>
            <a:ext cx="8540750" cy="1295400"/>
          </a:xfrm>
        </p:spPr>
        <p:txBody>
          <a:bodyPr/>
          <a:lstStyle/>
          <a:p>
            <a:pPr eaLnBrk="1" hangingPunct="1">
              <a:buFont typeface="Wingdings 3" charset="2"/>
              <a:buNone/>
              <a:defRPr/>
            </a:pPr>
            <a:r>
              <a:rPr lang="en-US" altLang="pt-BR" sz="2000"/>
              <a:t>• atmosphere is a widely used unit of pressure.</a:t>
            </a:r>
          </a:p>
          <a:p>
            <a:pPr eaLnBrk="1" hangingPunct="1">
              <a:buFont typeface="Wingdings 3" charset="2"/>
              <a:buNone/>
              <a:defRPr/>
            </a:pPr>
            <a:r>
              <a:rPr lang="en-US" altLang="pt-BR" sz="2000"/>
              <a:t>• 1 atm = 1.0134 bar</a:t>
            </a:r>
          </a:p>
          <a:p>
            <a:pPr algn="ctr" eaLnBrk="1" hangingPunct="1">
              <a:buFont typeface="Wingdings 3" charset="2"/>
              <a:buNone/>
              <a:defRPr/>
            </a:pPr>
            <a:r>
              <a:rPr lang="en-US" altLang="pt-BR" sz="2000" b="1"/>
              <a:t>Reference State for Pressure is usually 1 atm</a:t>
            </a:r>
            <a:endParaRPr lang="en-US" altLang="pt-BR" sz="2000"/>
          </a:p>
        </p:txBody>
      </p:sp>
      <p:sp>
        <p:nvSpPr>
          <p:cNvPr id="51204" name="Rectangle 4">
            <a:extLst>
              <a:ext uri="{FF2B5EF4-FFF2-40B4-BE49-F238E27FC236}">
                <a16:creationId xmlns:a16="http://schemas.microsoft.com/office/drawing/2014/main" id="{A6FC2471-152F-44F6-1C35-1C1DBD59E439}"/>
              </a:ext>
            </a:extLst>
          </p:cNvPr>
          <p:cNvSpPr>
            <a:spLocks noRot="1" noChangeArrowheads="1"/>
          </p:cNvSpPr>
          <p:nvPr/>
        </p:nvSpPr>
        <p:spPr bwMode="auto">
          <a:xfrm>
            <a:off x="1822450" y="2819400"/>
            <a:ext cx="854075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lnSpc>
                <a:spcPct val="90000"/>
              </a:lnSpc>
              <a:buFont typeface="Wingdings 3" charset="2"/>
              <a:buNone/>
              <a:defRPr/>
            </a:pPr>
            <a:r>
              <a:rPr lang="en-US" altLang="pt-BR" sz="2000"/>
              <a:t>• molality better than molarity</a:t>
            </a:r>
          </a:p>
          <a:p>
            <a:pPr eaLnBrk="1" hangingPunct="1">
              <a:lnSpc>
                <a:spcPct val="90000"/>
              </a:lnSpc>
              <a:buFont typeface="Wingdings 3" charset="2"/>
              <a:buNone/>
              <a:defRPr/>
            </a:pPr>
            <a:r>
              <a:rPr lang="en-US" altLang="pt-BR" sz="2000"/>
              <a:t>• solvent density is T dependent</a:t>
            </a:r>
          </a:p>
          <a:p>
            <a:pPr eaLnBrk="1" hangingPunct="1">
              <a:lnSpc>
                <a:spcPct val="90000"/>
              </a:lnSpc>
              <a:buFont typeface="Wingdings 3" charset="2"/>
              <a:buNone/>
              <a:defRPr/>
            </a:pPr>
            <a:r>
              <a:rPr lang="en-US" altLang="pt-BR" sz="2000"/>
              <a:t>• volume changes with T</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But…</a:t>
            </a:r>
          </a:p>
          <a:p>
            <a:pPr eaLnBrk="1" hangingPunct="1">
              <a:lnSpc>
                <a:spcPct val="90000"/>
              </a:lnSpc>
              <a:buFont typeface="Wingdings 3" charset="2"/>
              <a:buNone/>
              <a:defRPr/>
            </a:pPr>
            <a:r>
              <a:rPr lang="en-US" altLang="pt-BR" sz="2000"/>
              <a:t>• volume is easier to measure than mass</a:t>
            </a:r>
          </a:p>
          <a:p>
            <a:pPr eaLnBrk="1" hangingPunct="1">
              <a:lnSpc>
                <a:spcPct val="90000"/>
              </a:lnSpc>
              <a:buFont typeface="Wingdings 3" charset="2"/>
              <a:buNone/>
              <a:defRPr/>
            </a:pPr>
            <a:r>
              <a:rPr lang="en-US" altLang="pt-BR" sz="2000"/>
              <a:t>• density of water (the most common solvent) is close to 1</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b="1"/>
              <a:t>The most commonly used reference state is that of 1 M (mol/liter).</a:t>
            </a:r>
            <a:endParaRPr lang="en-US" altLang="pt-BR" sz="2000"/>
          </a:p>
        </p:txBody>
      </p:sp>
      <p:sp>
        <p:nvSpPr>
          <p:cNvPr id="51205" name="Rectangle 5">
            <a:extLst>
              <a:ext uri="{FF2B5EF4-FFF2-40B4-BE49-F238E27FC236}">
                <a16:creationId xmlns:a16="http://schemas.microsoft.com/office/drawing/2014/main" id="{BBC1F871-A4FE-BDD7-DF56-1FAC36BEB3CA}"/>
              </a:ext>
            </a:extLst>
          </p:cNvPr>
          <p:cNvSpPr>
            <a:spLocks noChangeArrowheads="1"/>
          </p:cNvSpPr>
          <p:nvPr/>
        </p:nvSpPr>
        <p:spPr bwMode="auto">
          <a:xfrm>
            <a:off x="6705600" y="2895600"/>
            <a:ext cx="3429000" cy="16764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200">
                <a:solidFill>
                  <a:schemeClr val="bg1"/>
                </a:solidFill>
              </a:rPr>
              <a:t>Reference states are indicated by superscript ˚</a:t>
            </a:r>
          </a:p>
          <a:p>
            <a:pPr algn="ctr">
              <a:spcBef>
                <a:spcPct val="0"/>
              </a:spcBef>
              <a:buClrTx/>
              <a:buSzTx/>
              <a:buFontTx/>
              <a:buNone/>
            </a:pPr>
            <a:r>
              <a:rPr lang="en-US" altLang="pt-BR" sz="2200">
                <a:solidFill>
                  <a:schemeClr val="bg1"/>
                </a:solidFill>
              </a:rPr>
              <a:t>C˚   or   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12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51205"/>
                                        </p:tgtEl>
                                        <p:attrNameLst>
                                          <p:attrName>style.visibility</p:attrName>
                                        </p:attrNameLst>
                                      </p:cBhvr>
                                      <p:to>
                                        <p:strVal val="visible"/>
                                      </p:to>
                                    </p:set>
                                    <p:anim calcmode="lin" valueType="num">
                                      <p:cBhvr additive="base">
                                        <p:cTn id="11" dur="500" fill="hold"/>
                                        <p:tgtEl>
                                          <p:spTgt spid="51205"/>
                                        </p:tgtEl>
                                        <p:attrNameLst>
                                          <p:attrName>ppt_x</p:attrName>
                                        </p:attrNameLst>
                                      </p:cBhvr>
                                      <p:tavLst>
                                        <p:tav tm="0">
                                          <p:val>
                                            <p:strVal val="1+#ppt_w/2"/>
                                          </p:val>
                                        </p:tav>
                                        <p:tav tm="100000">
                                          <p:val>
                                            <p:strVal val="#ppt_x"/>
                                          </p:val>
                                        </p:tav>
                                      </p:tavLst>
                                    </p:anim>
                                    <p:anim calcmode="lin" valueType="num">
                                      <p:cBhvr additive="base">
                                        <p:cTn id="12" dur="500" fill="hold"/>
                                        <p:tgtEl>
                                          <p:spTgt spid="512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P spid="5120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91C0889-AE59-050D-1A66-91C9C8A31805}"/>
              </a:ext>
            </a:extLst>
          </p:cNvPr>
          <p:cNvSpPr>
            <a:spLocks noGrp="1" noRot="1" noChangeArrowheads="1"/>
          </p:cNvSpPr>
          <p:nvPr>
            <p:ph type="title"/>
          </p:nvPr>
        </p:nvSpPr>
        <p:spPr/>
        <p:txBody>
          <a:bodyPr/>
          <a:lstStyle/>
          <a:p>
            <a:pPr eaLnBrk="1" hangingPunct="1">
              <a:defRPr/>
            </a:pPr>
            <a:r>
              <a:rPr lang="en-US" altLang="pt-BR"/>
              <a:t>Activity</a:t>
            </a:r>
          </a:p>
        </p:txBody>
      </p:sp>
      <p:sp>
        <p:nvSpPr>
          <p:cNvPr id="52227" name="Rectangle 3">
            <a:extLst>
              <a:ext uri="{FF2B5EF4-FFF2-40B4-BE49-F238E27FC236}">
                <a16:creationId xmlns:a16="http://schemas.microsoft.com/office/drawing/2014/main" id="{8A49C77B-9813-9D34-ADD2-7230F89E9C99}"/>
              </a:ext>
            </a:extLst>
          </p:cNvPr>
          <p:cNvSpPr>
            <a:spLocks noGrp="1" noRot="1" noChangeArrowheads="1"/>
          </p:cNvSpPr>
          <p:nvPr>
            <p:ph type="body" idx="1"/>
          </p:nvPr>
        </p:nvSpPr>
        <p:spPr/>
        <p:txBody>
          <a:bodyPr>
            <a:normAutofit lnSpcReduction="10000"/>
          </a:bodyPr>
          <a:lstStyle/>
          <a:p>
            <a:pPr eaLnBrk="1" hangingPunct="1">
              <a:lnSpc>
                <a:spcPct val="90000"/>
              </a:lnSpc>
              <a:buFont typeface="Wingdings 3" charset="2"/>
              <a:buNone/>
              <a:defRPr/>
            </a:pPr>
            <a:r>
              <a:rPr lang="en-US" altLang="pt-BR" sz="2000"/>
              <a:t>The propensity for a given material to contribute to a reaction is measured by </a:t>
            </a:r>
            <a:r>
              <a:rPr lang="en-US" altLang="pt-BR" sz="2000" b="1"/>
              <a:t>activity, a</a:t>
            </a:r>
            <a:r>
              <a:rPr lang="en-US" altLang="pt-BR" sz="2000"/>
              <a:t>.</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How “active” is this substance in this reaction compared to how it would behave if it were present in its standard state?</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 activity scales with concentration or partial pressure.</a:t>
            </a:r>
          </a:p>
          <a:p>
            <a:pPr eaLnBrk="1" hangingPunct="1">
              <a:lnSpc>
                <a:spcPct val="90000"/>
              </a:lnSpc>
              <a:buFont typeface="Wingdings 3" charset="2"/>
              <a:buNone/>
              <a:defRPr/>
            </a:pPr>
            <a:endParaRPr lang="en-US" altLang="pt-BR" sz="2000"/>
          </a:p>
          <a:p>
            <a:pPr algn="ctr" eaLnBrk="1" hangingPunct="1">
              <a:lnSpc>
                <a:spcPct val="90000"/>
              </a:lnSpc>
              <a:buFont typeface="Wingdings 3" charset="2"/>
              <a:buNone/>
              <a:defRPr/>
            </a:pPr>
            <a:r>
              <a:rPr lang="en-US" altLang="pt-BR" sz="2000"/>
              <a:t>a </a:t>
            </a:r>
            <a:r>
              <a:rPr lang="en-US" altLang="pt-BR" sz="2000">
                <a:sym typeface="Symbol" charset="2"/>
              </a:rPr>
              <a:t> C/C˚  OR  a  P/P˚</a:t>
            </a:r>
            <a:endParaRPr lang="en-US" altLang="pt-BR" sz="2000"/>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BUT…</a:t>
            </a:r>
          </a:p>
          <a:p>
            <a:pPr eaLnBrk="1" hangingPunct="1">
              <a:lnSpc>
                <a:spcPct val="90000"/>
              </a:lnSpc>
              <a:buFont typeface="Wingdings 3" charset="2"/>
              <a:buNone/>
              <a:defRPr/>
            </a:pPr>
            <a:r>
              <a:rPr lang="en-US" altLang="pt-BR" sz="2000"/>
              <a:t>• intermolecular interactions</a:t>
            </a:r>
          </a:p>
          <a:p>
            <a:pPr eaLnBrk="1" hangingPunct="1">
              <a:lnSpc>
                <a:spcPct val="90000"/>
              </a:lnSpc>
              <a:buFont typeface="Wingdings 3" charset="2"/>
              <a:buNone/>
              <a:defRPr/>
            </a:pPr>
            <a:r>
              <a:rPr lang="en-US" altLang="pt-BR" sz="2000"/>
              <a:t>• deviations from a direct correspondence with pressure or concentration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AF6D1FF-A364-85D4-B216-AA755762943B}"/>
              </a:ext>
            </a:extLst>
          </p:cNvPr>
          <p:cNvSpPr>
            <a:spLocks noChangeArrowheads="1"/>
          </p:cNvSpPr>
          <p:nvPr/>
        </p:nvSpPr>
        <p:spPr bwMode="auto">
          <a:xfrm>
            <a:off x="3429000" y="2209800"/>
            <a:ext cx="5410200" cy="11430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55298" name="Rectangle 2">
            <a:extLst>
              <a:ext uri="{FF2B5EF4-FFF2-40B4-BE49-F238E27FC236}">
                <a16:creationId xmlns:a16="http://schemas.microsoft.com/office/drawing/2014/main" id="{656EE108-3642-293B-4C09-3B60BD3B5875}"/>
              </a:ext>
            </a:extLst>
          </p:cNvPr>
          <p:cNvSpPr>
            <a:spLocks noGrp="1" noRot="1" noChangeArrowheads="1"/>
          </p:cNvSpPr>
          <p:nvPr>
            <p:ph type="title"/>
          </p:nvPr>
        </p:nvSpPr>
        <p:spPr/>
        <p:txBody>
          <a:bodyPr/>
          <a:lstStyle/>
          <a:p>
            <a:pPr eaLnBrk="1" hangingPunct="1">
              <a:defRPr/>
            </a:pPr>
            <a:r>
              <a:rPr lang="en-US" altLang="pt-BR"/>
              <a:t>Activity Coefficients</a:t>
            </a:r>
          </a:p>
        </p:txBody>
      </p:sp>
      <p:sp>
        <p:nvSpPr>
          <p:cNvPr id="55299" name="Rectangle 3">
            <a:extLst>
              <a:ext uri="{FF2B5EF4-FFF2-40B4-BE49-F238E27FC236}">
                <a16:creationId xmlns:a16="http://schemas.microsoft.com/office/drawing/2014/main" id="{63F837FD-E4EC-C2FC-FE85-147B2FA66AB4}"/>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Definition of activity</a:t>
            </a:r>
          </a:p>
        </p:txBody>
      </p:sp>
      <p:sp>
        <p:nvSpPr>
          <p:cNvPr id="55300" name="Rectangle 4">
            <a:extLst>
              <a:ext uri="{FF2B5EF4-FFF2-40B4-BE49-F238E27FC236}">
                <a16:creationId xmlns:a16="http://schemas.microsoft.com/office/drawing/2014/main" id="{B360DFC2-64F7-16F8-09CF-66D2CB0D7D12}"/>
              </a:ext>
            </a:extLst>
          </p:cNvPr>
          <p:cNvSpPr>
            <a:spLocks noRot="1" noChangeArrowheads="1"/>
          </p:cNvSpPr>
          <p:nvPr/>
        </p:nvSpPr>
        <p:spPr bwMode="auto">
          <a:xfrm>
            <a:off x="1828800" y="3505201"/>
            <a:ext cx="854075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Activity coefficients close to 1 for dilute solutions and low partial pressures.</a:t>
            </a:r>
          </a:p>
          <a:p>
            <a:pPr eaLnBrk="1" hangingPunct="1">
              <a:buFont typeface="Wingdings 3" charset="2"/>
              <a:buNone/>
              <a:defRPr/>
            </a:pPr>
            <a:endParaRPr lang="en-US" altLang="pt-BR" sz="2000"/>
          </a:p>
          <a:p>
            <a:pPr eaLnBrk="1" hangingPunct="1">
              <a:buFont typeface="Wingdings 3" charset="2"/>
              <a:buNone/>
              <a:defRPr/>
            </a:pPr>
            <a:r>
              <a:rPr lang="en-US" altLang="pt-BR" sz="2000"/>
              <a:t>• it changes with concentration, temperature, other species, etc.  Can be very complex.</a:t>
            </a:r>
          </a:p>
          <a:p>
            <a:pPr eaLnBrk="1" hangingPunct="1">
              <a:buFont typeface="Wingdings 3" charset="2"/>
              <a:buNone/>
              <a:defRPr/>
            </a:pPr>
            <a:endParaRPr lang="en-US" altLang="pt-BR" sz="2000"/>
          </a:p>
          <a:p>
            <a:pPr eaLnBrk="1" hangingPunct="1">
              <a:buFont typeface="Wingdings 3" charset="2"/>
              <a:buNone/>
              <a:defRPr/>
            </a:pPr>
            <a:r>
              <a:rPr lang="en-US" altLang="pt-BR" sz="2000"/>
              <a:t>Generally, we ignore activity coefficients for educational simplicity, but careful work will require its consideration.</a:t>
            </a:r>
          </a:p>
        </p:txBody>
      </p:sp>
      <p:pic>
        <p:nvPicPr>
          <p:cNvPr id="22534" name="Picture 6" descr=" eq12.pict                                                      0004F77A Macintosh                      B943B291:">
            <a:extLst>
              <a:ext uri="{FF2B5EF4-FFF2-40B4-BE49-F238E27FC236}">
                <a16:creationId xmlns:a16="http://schemas.microsoft.com/office/drawing/2014/main" id="{E2151FF6-0DBB-8502-2A72-8E49DE167A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362200"/>
            <a:ext cx="51562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15130A91-5265-F80E-7C20-732F625DEFFC}"/>
              </a:ext>
            </a:extLst>
          </p:cNvPr>
          <p:cNvSpPr>
            <a:spLocks noGrp="1" noRot="1" noChangeArrowheads="1"/>
          </p:cNvSpPr>
          <p:nvPr>
            <p:ph type="title"/>
          </p:nvPr>
        </p:nvSpPr>
        <p:spPr/>
        <p:txBody>
          <a:bodyPr/>
          <a:lstStyle/>
          <a:p>
            <a:pPr eaLnBrk="1" hangingPunct="1">
              <a:defRPr/>
            </a:pPr>
            <a:r>
              <a:rPr lang="en-US" altLang="pt-BR"/>
              <a:t>Approximate Activity</a:t>
            </a:r>
          </a:p>
        </p:txBody>
      </p:sp>
      <p:sp>
        <p:nvSpPr>
          <p:cNvPr id="57347" name="Rectangle 3">
            <a:extLst>
              <a:ext uri="{FF2B5EF4-FFF2-40B4-BE49-F238E27FC236}">
                <a16:creationId xmlns:a16="http://schemas.microsoft.com/office/drawing/2014/main" id="{6ADAC131-DDF0-7CA6-9AA7-835D1EF60722}"/>
              </a:ext>
            </a:extLst>
          </p:cNvPr>
          <p:cNvSpPr>
            <a:spLocks noGrp="1" noRot="1" noChangeArrowheads="1"/>
          </p:cNvSpPr>
          <p:nvPr>
            <p:ph type="body" idx="1"/>
          </p:nvPr>
        </p:nvSpPr>
        <p:spPr/>
        <p:txBody>
          <a:bodyPr/>
          <a:lstStyle/>
          <a:p>
            <a:pPr eaLnBrk="1" hangingPunct="1">
              <a:buFont typeface="Wingdings 3" charset="2"/>
              <a:buNone/>
              <a:defRPr/>
            </a:pPr>
            <a:r>
              <a:rPr lang="en-US" altLang="pt-BR" sz="2000"/>
              <a:t>• activity is unitless</a:t>
            </a:r>
          </a:p>
          <a:p>
            <a:pPr eaLnBrk="1" hangingPunct="1">
              <a:buFont typeface="Wingdings 3" charset="2"/>
              <a:buNone/>
              <a:defRPr/>
            </a:pPr>
            <a:endParaRPr lang="en-US" altLang="pt-BR" sz="2000"/>
          </a:p>
          <a:p>
            <a:pPr eaLnBrk="1" hangingPunct="1">
              <a:buFont typeface="Wingdings 3" charset="2"/>
              <a:buNone/>
              <a:defRPr/>
            </a:pPr>
            <a:r>
              <a:rPr lang="en-US" altLang="pt-BR" sz="2000"/>
              <a:t>• activity coefficient is complex over wide ranges of conditions</a:t>
            </a:r>
          </a:p>
          <a:p>
            <a:pPr eaLnBrk="1" hangingPunct="1">
              <a:buFont typeface="Wingdings 3" charset="2"/>
              <a:buNone/>
              <a:defRPr/>
            </a:pPr>
            <a:endParaRPr lang="en-US" altLang="pt-BR" sz="2000"/>
          </a:p>
          <a:p>
            <a:pPr eaLnBrk="1" hangingPunct="1">
              <a:buFont typeface="Wingdings 3" charset="2"/>
              <a:buNone/>
              <a:defRPr/>
            </a:pPr>
            <a:r>
              <a:rPr lang="en-US" altLang="pt-BR" sz="2000"/>
              <a:t>Since</a:t>
            </a:r>
          </a:p>
          <a:p>
            <a:pPr eaLnBrk="1" hangingPunct="1">
              <a:buFont typeface="Wingdings 3" charset="2"/>
              <a:buNone/>
              <a:defRPr/>
            </a:pPr>
            <a:r>
              <a:rPr lang="en-US" altLang="pt-BR" sz="2000"/>
              <a:t>	— activity coefficients are close to 1 for dilute solutions</a:t>
            </a:r>
          </a:p>
          <a:p>
            <a:pPr eaLnBrk="1" hangingPunct="1">
              <a:buFont typeface="Wingdings 3" charset="2"/>
              <a:buNone/>
              <a:defRPr/>
            </a:pPr>
            <a:r>
              <a:rPr lang="en-US" altLang="pt-BR" sz="2000"/>
              <a:t>	— reference states for partial pressure and concentration have numerical value of 1</a:t>
            </a:r>
          </a:p>
          <a:p>
            <a:pPr eaLnBrk="1" hangingPunct="1">
              <a:buFont typeface="Wingdings 3" charset="2"/>
              <a:buNone/>
              <a:defRPr/>
            </a:pPr>
            <a:endParaRPr lang="en-US" altLang="pt-BR" sz="2000"/>
          </a:p>
          <a:p>
            <a:pPr eaLnBrk="1" hangingPunct="1">
              <a:buFont typeface="Wingdings 3" charset="2"/>
              <a:buNone/>
              <a:defRPr/>
            </a:pPr>
            <a:r>
              <a:rPr lang="en-US" altLang="pt-BR" sz="2000"/>
              <a:t>Therefore, we often approximate activity by concentration (M) or partial pressure (atm).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12621D5-5AC7-9EFF-777F-AD57B63E52DA}"/>
              </a:ext>
            </a:extLst>
          </p:cNvPr>
          <p:cNvSpPr>
            <a:spLocks noGrp="1" noRot="1" noChangeArrowheads="1"/>
          </p:cNvSpPr>
          <p:nvPr>
            <p:ph type="title"/>
          </p:nvPr>
        </p:nvSpPr>
        <p:spPr/>
        <p:txBody>
          <a:bodyPr/>
          <a:lstStyle/>
          <a:p>
            <a:pPr eaLnBrk="1" hangingPunct="1">
              <a:defRPr/>
            </a:pPr>
            <a:r>
              <a:rPr lang="en-US" altLang="pt-BR"/>
              <a:t>Energy Levels</a:t>
            </a:r>
          </a:p>
        </p:txBody>
      </p:sp>
      <p:grpSp>
        <p:nvGrpSpPr>
          <p:cNvPr id="25622" name="Group 22">
            <a:extLst>
              <a:ext uri="{FF2B5EF4-FFF2-40B4-BE49-F238E27FC236}">
                <a16:creationId xmlns:a16="http://schemas.microsoft.com/office/drawing/2014/main" id="{8113988D-B8A1-76D9-F563-6E36F69028CE}"/>
              </a:ext>
            </a:extLst>
          </p:cNvPr>
          <p:cNvGrpSpPr>
            <a:grpSpLocks/>
          </p:cNvGrpSpPr>
          <p:nvPr/>
        </p:nvGrpSpPr>
        <p:grpSpPr bwMode="auto">
          <a:xfrm>
            <a:off x="1668463" y="2341564"/>
            <a:ext cx="1954212" cy="3413125"/>
            <a:chOff x="91" y="1475"/>
            <a:chExt cx="1231" cy="2150"/>
          </a:xfrm>
        </p:grpSpPr>
        <p:pic>
          <p:nvPicPr>
            <p:cNvPr id="6169" name="Picture 4">
              <a:extLst>
                <a:ext uri="{FF2B5EF4-FFF2-40B4-BE49-F238E27FC236}">
                  <a16:creationId xmlns:a16="http://schemas.microsoft.com/office/drawing/2014/main" id="{BE10EC60-0248-168E-CC5C-ACD52CDA16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1632"/>
              <a:ext cx="432"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70" name="Text Box 5">
              <a:extLst>
                <a:ext uri="{FF2B5EF4-FFF2-40B4-BE49-F238E27FC236}">
                  <a16:creationId xmlns:a16="http://schemas.microsoft.com/office/drawing/2014/main" id="{A4263F8A-6407-0DF6-9BF3-9AAC808CE64F}"/>
                </a:ext>
              </a:extLst>
            </p:cNvPr>
            <p:cNvSpPr txBox="1">
              <a:spLocks noChangeArrowheads="1"/>
            </p:cNvSpPr>
            <p:nvPr/>
          </p:nvSpPr>
          <p:spPr bwMode="auto">
            <a:xfrm>
              <a:off x="470" y="3337"/>
              <a:ext cx="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An Atom</a:t>
              </a:r>
            </a:p>
          </p:txBody>
        </p:sp>
        <p:sp>
          <p:nvSpPr>
            <p:cNvPr id="6171" name="Text Box 6">
              <a:extLst>
                <a:ext uri="{FF2B5EF4-FFF2-40B4-BE49-F238E27FC236}">
                  <a16:creationId xmlns:a16="http://schemas.microsoft.com/office/drawing/2014/main" id="{97935D2B-05CD-DAA6-6BCA-49930DFC7710}"/>
                </a:ext>
              </a:extLst>
            </p:cNvPr>
            <p:cNvSpPr txBox="1">
              <a:spLocks noChangeArrowheads="1"/>
            </p:cNvSpPr>
            <p:nvPr/>
          </p:nvSpPr>
          <p:spPr bwMode="auto">
            <a:xfrm rot="-5400000">
              <a:off x="7" y="2227"/>
              <a:ext cx="7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Energy</a:t>
              </a:r>
            </a:p>
          </p:txBody>
        </p:sp>
        <p:sp>
          <p:nvSpPr>
            <p:cNvPr id="6172" name="Text Box 7">
              <a:extLst>
                <a:ext uri="{FF2B5EF4-FFF2-40B4-BE49-F238E27FC236}">
                  <a16:creationId xmlns:a16="http://schemas.microsoft.com/office/drawing/2014/main" id="{2F9FA838-A647-2A67-A6A0-2258730937E1}"/>
                </a:ext>
              </a:extLst>
            </p:cNvPr>
            <p:cNvSpPr txBox="1">
              <a:spLocks noChangeArrowheads="1"/>
            </p:cNvSpPr>
            <p:nvPr/>
          </p:nvSpPr>
          <p:spPr bwMode="auto">
            <a:xfrm>
              <a:off x="91" y="1475"/>
              <a:ext cx="5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E = 0</a:t>
              </a:r>
            </a:p>
          </p:txBody>
        </p:sp>
      </p:grpSp>
      <p:grpSp>
        <p:nvGrpSpPr>
          <p:cNvPr id="25624" name="Group 24">
            <a:extLst>
              <a:ext uri="{FF2B5EF4-FFF2-40B4-BE49-F238E27FC236}">
                <a16:creationId xmlns:a16="http://schemas.microsoft.com/office/drawing/2014/main" id="{C5842AB2-721E-1797-3664-BE0FFFCCE747}"/>
              </a:ext>
            </a:extLst>
          </p:cNvPr>
          <p:cNvGrpSpPr>
            <a:grpSpLocks/>
          </p:cNvGrpSpPr>
          <p:nvPr/>
        </p:nvGrpSpPr>
        <p:grpSpPr bwMode="auto">
          <a:xfrm>
            <a:off x="4452939" y="2590800"/>
            <a:ext cx="1419225" cy="3400426"/>
            <a:chOff x="1845" y="1632"/>
            <a:chExt cx="894" cy="2142"/>
          </a:xfrm>
        </p:grpSpPr>
        <p:pic>
          <p:nvPicPr>
            <p:cNvPr id="6167" name="Picture 8">
              <a:extLst>
                <a:ext uri="{FF2B5EF4-FFF2-40B4-BE49-F238E27FC236}">
                  <a16:creationId xmlns:a16="http://schemas.microsoft.com/office/drawing/2014/main" id="{8B182D3A-DD36-76B0-E779-9229DD9647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4" y="1632"/>
              <a:ext cx="440"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68" name="Text Box 9">
              <a:extLst>
                <a:ext uri="{FF2B5EF4-FFF2-40B4-BE49-F238E27FC236}">
                  <a16:creationId xmlns:a16="http://schemas.microsoft.com/office/drawing/2014/main" id="{22CF6542-B360-3E9F-0C4F-3B2F3E0FCA6B}"/>
                </a:ext>
              </a:extLst>
            </p:cNvPr>
            <p:cNvSpPr txBox="1">
              <a:spLocks noChangeArrowheads="1"/>
            </p:cNvSpPr>
            <p:nvPr/>
          </p:nvSpPr>
          <p:spPr bwMode="auto">
            <a:xfrm>
              <a:off x="1845" y="3251"/>
              <a:ext cx="89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A Small</a:t>
              </a:r>
            </a:p>
            <a:p>
              <a:pPr algn="ctr">
                <a:spcBef>
                  <a:spcPct val="0"/>
                </a:spcBef>
                <a:buClrTx/>
                <a:buSzTx/>
                <a:buFontTx/>
                <a:buNone/>
              </a:pPr>
              <a:r>
                <a:rPr lang="en-US" altLang="pt-BR" sz="2400"/>
                <a:t>Molecule</a:t>
              </a:r>
            </a:p>
          </p:txBody>
        </p:sp>
      </p:grpSp>
      <p:grpSp>
        <p:nvGrpSpPr>
          <p:cNvPr id="25626" name="Group 26">
            <a:extLst>
              <a:ext uri="{FF2B5EF4-FFF2-40B4-BE49-F238E27FC236}">
                <a16:creationId xmlns:a16="http://schemas.microsoft.com/office/drawing/2014/main" id="{6B586E25-F5D5-8B9A-44DB-5E23444F8663}"/>
              </a:ext>
            </a:extLst>
          </p:cNvPr>
          <p:cNvGrpSpPr>
            <a:grpSpLocks/>
          </p:cNvGrpSpPr>
          <p:nvPr/>
        </p:nvGrpSpPr>
        <p:grpSpPr bwMode="auto">
          <a:xfrm>
            <a:off x="6510339" y="2590800"/>
            <a:ext cx="1419225" cy="3400426"/>
            <a:chOff x="3141" y="1632"/>
            <a:chExt cx="894" cy="2142"/>
          </a:xfrm>
        </p:grpSpPr>
        <p:pic>
          <p:nvPicPr>
            <p:cNvPr id="6165" name="Picture 10">
              <a:extLst>
                <a:ext uri="{FF2B5EF4-FFF2-40B4-BE49-F238E27FC236}">
                  <a16:creationId xmlns:a16="http://schemas.microsoft.com/office/drawing/2014/main" id="{38998A98-B016-C21B-6108-820721078A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0" y="1632"/>
              <a:ext cx="440" cy="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66" name="Text Box 11">
              <a:extLst>
                <a:ext uri="{FF2B5EF4-FFF2-40B4-BE49-F238E27FC236}">
                  <a16:creationId xmlns:a16="http://schemas.microsoft.com/office/drawing/2014/main" id="{B62C342A-DAA4-4C62-E893-C5C82C9E7AAC}"/>
                </a:ext>
              </a:extLst>
            </p:cNvPr>
            <p:cNvSpPr txBox="1">
              <a:spLocks noChangeArrowheads="1"/>
            </p:cNvSpPr>
            <p:nvPr/>
          </p:nvSpPr>
          <p:spPr bwMode="auto">
            <a:xfrm>
              <a:off x="3141" y="3251"/>
              <a:ext cx="89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A Large</a:t>
              </a:r>
            </a:p>
            <a:p>
              <a:pPr algn="ctr">
                <a:spcBef>
                  <a:spcPct val="0"/>
                </a:spcBef>
                <a:buClrTx/>
                <a:buSzTx/>
                <a:buFontTx/>
                <a:buNone/>
              </a:pPr>
              <a:r>
                <a:rPr lang="en-US" altLang="pt-BR" sz="2400"/>
                <a:t>Molecule</a:t>
              </a:r>
            </a:p>
          </p:txBody>
        </p:sp>
      </p:grpSp>
      <p:grpSp>
        <p:nvGrpSpPr>
          <p:cNvPr id="25623" name="Group 23">
            <a:extLst>
              <a:ext uri="{FF2B5EF4-FFF2-40B4-BE49-F238E27FC236}">
                <a16:creationId xmlns:a16="http://schemas.microsoft.com/office/drawing/2014/main" id="{568F8933-9E7E-6B56-9C2E-10D30594CF58}"/>
              </a:ext>
            </a:extLst>
          </p:cNvPr>
          <p:cNvGrpSpPr>
            <a:grpSpLocks/>
          </p:cNvGrpSpPr>
          <p:nvPr/>
        </p:nvGrpSpPr>
        <p:grpSpPr bwMode="auto">
          <a:xfrm>
            <a:off x="3398839" y="2570165"/>
            <a:ext cx="1090614" cy="1973263"/>
            <a:chOff x="1181" y="1619"/>
            <a:chExt cx="687" cy="1243"/>
          </a:xfrm>
        </p:grpSpPr>
        <p:sp>
          <p:nvSpPr>
            <p:cNvPr id="6163" name="Text Box 14">
              <a:extLst>
                <a:ext uri="{FF2B5EF4-FFF2-40B4-BE49-F238E27FC236}">
                  <a16:creationId xmlns:a16="http://schemas.microsoft.com/office/drawing/2014/main" id="{342D8A9C-A266-2A32-869B-D054078DBAA9}"/>
                </a:ext>
              </a:extLst>
            </p:cNvPr>
            <p:cNvSpPr txBox="1">
              <a:spLocks noChangeArrowheads="1"/>
            </p:cNvSpPr>
            <p:nvPr/>
          </p:nvSpPr>
          <p:spPr bwMode="auto">
            <a:xfrm>
              <a:off x="1202" y="2339"/>
              <a:ext cx="66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Filled</a:t>
              </a:r>
            </a:p>
            <a:p>
              <a:pPr algn="ctr">
                <a:spcBef>
                  <a:spcPct val="0"/>
                </a:spcBef>
                <a:buClrTx/>
                <a:buSzTx/>
                <a:buFontTx/>
                <a:buNone/>
              </a:pPr>
              <a:r>
                <a:rPr lang="en-US" altLang="pt-BR" sz="2400"/>
                <a:t>States</a:t>
              </a:r>
            </a:p>
          </p:txBody>
        </p:sp>
        <p:sp>
          <p:nvSpPr>
            <p:cNvPr id="6164" name="Text Box 15">
              <a:extLst>
                <a:ext uri="{FF2B5EF4-FFF2-40B4-BE49-F238E27FC236}">
                  <a16:creationId xmlns:a16="http://schemas.microsoft.com/office/drawing/2014/main" id="{DC3F4715-BA91-DBD2-5A00-B8DD6D60175E}"/>
                </a:ext>
              </a:extLst>
            </p:cNvPr>
            <p:cNvSpPr txBox="1">
              <a:spLocks noChangeArrowheads="1"/>
            </p:cNvSpPr>
            <p:nvPr/>
          </p:nvSpPr>
          <p:spPr bwMode="auto">
            <a:xfrm>
              <a:off x="1181" y="1619"/>
              <a:ext cx="66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Empty</a:t>
              </a:r>
            </a:p>
            <a:p>
              <a:pPr algn="ctr">
                <a:spcBef>
                  <a:spcPct val="0"/>
                </a:spcBef>
                <a:buClrTx/>
                <a:buSzTx/>
                <a:buFontTx/>
                <a:buNone/>
              </a:pPr>
              <a:r>
                <a:rPr lang="en-US" altLang="pt-BR" sz="2400"/>
                <a:t>States</a:t>
              </a:r>
            </a:p>
          </p:txBody>
        </p:sp>
      </p:grpSp>
      <p:grpSp>
        <p:nvGrpSpPr>
          <p:cNvPr id="25625" name="Group 25">
            <a:extLst>
              <a:ext uri="{FF2B5EF4-FFF2-40B4-BE49-F238E27FC236}">
                <a16:creationId xmlns:a16="http://schemas.microsoft.com/office/drawing/2014/main" id="{956E43A9-8FEB-5EC8-FA6F-1C55F8574956}"/>
              </a:ext>
            </a:extLst>
          </p:cNvPr>
          <p:cNvGrpSpPr>
            <a:grpSpLocks/>
          </p:cNvGrpSpPr>
          <p:nvPr/>
        </p:nvGrpSpPr>
        <p:grpSpPr bwMode="auto">
          <a:xfrm>
            <a:off x="5486401" y="2706688"/>
            <a:ext cx="1344613" cy="1600200"/>
            <a:chOff x="2496" y="1705"/>
            <a:chExt cx="847" cy="1008"/>
          </a:xfrm>
        </p:grpSpPr>
        <p:sp>
          <p:nvSpPr>
            <p:cNvPr id="6159" name="Text Box 16">
              <a:extLst>
                <a:ext uri="{FF2B5EF4-FFF2-40B4-BE49-F238E27FC236}">
                  <a16:creationId xmlns:a16="http://schemas.microsoft.com/office/drawing/2014/main" id="{6151C9E0-3CEF-AFDD-39B0-5E21FDB58F0E}"/>
                </a:ext>
              </a:extLst>
            </p:cNvPr>
            <p:cNvSpPr txBox="1">
              <a:spLocks noChangeArrowheads="1"/>
            </p:cNvSpPr>
            <p:nvPr/>
          </p:nvSpPr>
          <p:spPr bwMode="auto">
            <a:xfrm>
              <a:off x="2630" y="2425"/>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solidFill>
                    <a:srgbClr val="B51818"/>
                  </a:solidFill>
                </a:rPr>
                <a:t>HOMO</a:t>
              </a:r>
              <a:endParaRPr lang="en-US" altLang="pt-BR" sz="2400"/>
            </a:p>
          </p:txBody>
        </p:sp>
        <p:sp>
          <p:nvSpPr>
            <p:cNvPr id="6160" name="Text Box 17">
              <a:extLst>
                <a:ext uri="{FF2B5EF4-FFF2-40B4-BE49-F238E27FC236}">
                  <a16:creationId xmlns:a16="http://schemas.microsoft.com/office/drawing/2014/main" id="{39F4C2E9-C966-7DFC-996C-2372D8AFA7E8}"/>
                </a:ext>
              </a:extLst>
            </p:cNvPr>
            <p:cNvSpPr txBox="1">
              <a:spLocks noChangeArrowheads="1"/>
            </p:cNvSpPr>
            <p:nvPr/>
          </p:nvSpPr>
          <p:spPr bwMode="auto">
            <a:xfrm>
              <a:off x="2630" y="1705"/>
              <a:ext cx="6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solidFill>
                    <a:srgbClr val="FFBDA5"/>
                  </a:solidFill>
                </a:rPr>
                <a:t>LUMO</a:t>
              </a:r>
              <a:endParaRPr lang="en-US" altLang="pt-BR" sz="2400"/>
            </a:p>
          </p:txBody>
        </p:sp>
        <p:sp>
          <p:nvSpPr>
            <p:cNvPr id="6161" name="Line 18">
              <a:extLst>
                <a:ext uri="{FF2B5EF4-FFF2-40B4-BE49-F238E27FC236}">
                  <a16:creationId xmlns:a16="http://schemas.microsoft.com/office/drawing/2014/main" id="{B00992F9-9D69-BCEB-8BEB-2DA6838FC498}"/>
                </a:ext>
              </a:extLst>
            </p:cNvPr>
            <p:cNvSpPr>
              <a:spLocks noChangeShapeType="1"/>
            </p:cNvSpPr>
            <p:nvPr/>
          </p:nvSpPr>
          <p:spPr bwMode="auto">
            <a:xfrm flipH="1" flipV="1">
              <a:off x="2496" y="2304"/>
              <a:ext cx="192" cy="192"/>
            </a:xfrm>
            <a:prstGeom prst="line">
              <a:avLst/>
            </a:prstGeom>
            <a:noFill/>
            <a:ln w="9525">
              <a:solidFill>
                <a:srgbClr val="B5181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9">
              <a:extLst>
                <a:ext uri="{FF2B5EF4-FFF2-40B4-BE49-F238E27FC236}">
                  <a16:creationId xmlns:a16="http://schemas.microsoft.com/office/drawing/2014/main" id="{7B760E83-434D-5A01-DE2C-1F8B722BFC3B}"/>
                </a:ext>
              </a:extLst>
            </p:cNvPr>
            <p:cNvSpPr>
              <a:spLocks noChangeShapeType="1"/>
            </p:cNvSpPr>
            <p:nvPr/>
          </p:nvSpPr>
          <p:spPr bwMode="auto">
            <a:xfrm flipH="1">
              <a:off x="2496" y="1968"/>
              <a:ext cx="432" cy="336"/>
            </a:xfrm>
            <a:prstGeom prst="line">
              <a:avLst/>
            </a:prstGeom>
            <a:noFill/>
            <a:ln w="9525">
              <a:solidFill>
                <a:srgbClr val="FFBDA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628" name="Group 28">
            <a:extLst>
              <a:ext uri="{FF2B5EF4-FFF2-40B4-BE49-F238E27FC236}">
                <a16:creationId xmlns:a16="http://schemas.microsoft.com/office/drawing/2014/main" id="{4F69B0B5-691E-121E-C219-854C95380D10}"/>
              </a:ext>
            </a:extLst>
          </p:cNvPr>
          <p:cNvGrpSpPr>
            <a:grpSpLocks/>
          </p:cNvGrpSpPr>
          <p:nvPr/>
        </p:nvGrpSpPr>
        <p:grpSpPr bwMode="auto">
          <a:xfrm>
            <a:off x="7659691" y="2112965"/>
            <a:ext cx="1292225" cy="1897063"/>
            <a:chOff x="3865" y="1331"/>
            <a:chExt cx="814" cy="1195"/>
          </a:xfrm>
        </p:grpSpPr>
        <p:sp>
          <p:nvSpPr>
            <p:cNvPr id="6157" name="Text Box 20">
              <a:extLst>
                <a:ext uri="{FF2B5EF4-FFF2-40B4-BE49-F238E27FC236}">
                  <a16:creationId xmlns:a16="http://schemas.microsoft.com/office/drawing/2014/main" id="{FC5D1612-F76F-B948-3153-530239B388CA}"/>
                </a:ext>
              </a:extLst>
            </p:cNvPr>
            <p:cNvSpPr txBox="1">
              <a:spLocks noChangeArrowheads="1"/>
            </p:cNvSpPr>
            <p:nvPr/>
          </p:nvSpPr>
          <p:spPr bwMode="auto">
            <a:xfrm>
              <a:off x="4013" y="2003"/>
              <a:ext cx="61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Fermi</a:t>
              </a:r>
            </a:p>
            <a:p>
              <a:pPr algn="ctr">
                <a:spcBef>
                  <a:spcPct val="0"/>
                </a:spcBef>
                <a:buClrTx/>
                <a:buSzTx/>
                <a:buFontTx/>
                <a:buNone/>
              </a:pPr>
              <a:r>
                <a:rPr lang="en-US" altLang="pt-BR" sz="2400"/>
                <a:t>Level</a:t>
              </a:r>
            </a:p>
          </p:txBody>
        </p:sp>
        <p:sp>
          <p:nvSpPr>
            <p:cNvPr id="6158" name="Text Box 21">
              <a:extLst>
                <a:ext uri="{FF2B5EF4-FFF2-40B4-BE49-F238E27FC236}">
                  <a16:creationId xmlns:a16="http://schemas.microsoft.com/office/drawing/2014/main" id="{3A422D5D-2FBA-8C94-3F83-3424CF0AA7D8}"/>
                </a:ext>
              </a:extLst>
            </p:cNvPr>
            <p:cNvSpPr txBox="1">
              <a:spLocks noChangeArrowheads="1"/>
            </p:cNvSpPr>
            <p:nvPr/>
          </p:nvSpPr>
          <p:spPr bwMode="auto">
            <a:xfrm>
              <a:off x="3865" y="1331"/>
              <a:ext cx="81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Vacuum</a:t>
              </a:r>
            </a:p>
            <a:p>
              <a:pPr algn="ctr">
                <a:spcBef>
                  <a:spcPct val="0"/>
                </a:spcBef>
                <a:buClrTx/>
                <a:buSzTx/>
                <a:buFontTx/>
                <a:buNone/>
              </a:pPr>
              <a:r>
                <a:rPr lang="en-US" altLang="pt-BR" sz="2400"/>
                <a:t>Level</a:t>
              </a:r>
            </a:p>
          </p:txBody>
        </p:sp>
      </p:grpSp>
      <p:sp>
        <p:nvSpPr>
          <p:cNvPr id="25629" name="Text Box 29">
            <a:extLst>
              <a:ext uri="{FF2B5EF4-FFF2-40B4-BE49-F238E27FC236}">
                <a16:creationId xmlns:a16="http://schemas.microsoft.com/office/drawing/2014/main" id="{2FA8D200-EC9B-BD68-E86B-845669B01514}"/>
              </a:ext>
            </a:extLst>
          </p:cNvPr>
          <p:cNvSpPr txBox="1">
            <a:spLocks noChangeArrowheads="1"/>
          </p:cNvSpPr>
          <p:nvPr/>
        </p:nvSpPr>
        <p:spPr bwMode="auto">
          <a:xfrm>
            <a:off x="1981200" y="6172201"/>
            <a:ext cx="8066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solidFill>
                  <a:srgbClr val="FFFF00"/>
                </a:solidFill>
              </a:rPr>
              <a:t>Chemistry is controlled by the states around the filled/empty transition.</a:t>
            </a:r>
          </a:p>
        </p:txBody>
      </p:sp>
      <p:grpSp>
        <p:nvGrpSpPr>
          <p:cNvPr id="25631" name="Group 31">
            <a:extLst>
              <a:ext uri="{FF2B5EF4-FFF2-40B4-BE49-F238E27FC236}">
                <a16:creationId xmlns:a16="http://schemas.microsoft.com/office/drawing/2014/main" id="{C8D139A8-E66E-C956-EEF7-447381ACDEAD}"/>
              </a:ext>
            </a:extLst>
          </p:cNvPr>
          <p:cNvGrpSpPr>
            <a:grpSpLocks/>
          </p:cNvGrpSpPr>
          <p:nvPr/>
        </p:nvGrpSpPr>
        <p:grpSpPr bwMode="auto">
          <a:xfrm>
            <a:off x="8653467" y="2659064"/>
            <a:ext cx="1281113" cy="3332163"/>
            <a:chOff x="4491" y="1675"/>
            <a:chExt cx="807" cy="2099"/>
          </a:xfrm>
        </p:grpSpPr>
        <p:sp>
          <p:nvSpPr>
            <p:cNvPr id="6155" name="Text Box 13">
              <a:extLst>
                <a:ext uri="{FF2B5EF4-FFF2-40B4-BE49-F238E27FC236}">
                  <a16:creationId xmlns:a16="http://schemas.microsoft.com/office/drawing/2014/main" id="{FEF67EB9-37DC-D9F7-0998-40D74B1201AA}"/>
                </a:ext>
              </a:extLst>
            </p:cNvPr>
            <p:cNvSpPr txBox="1">
              <a:spLocks noChangeArrowheads="1"/>
            </p:cNvSpPr>
            <p:nvPr/>
          </p:nvSpPr>
          <p:spPr bwMode="auto">
            <a:xfrm>
              <a:off x="4491" y="3251"/>
              <a:ext cx="80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Bulk</a:t>
              </a:r>
            </a:p>
            <a:p>
              <a:pPr algn="ctr">
                <a:spcBef>
                  <a:spcPct val="0"/>
                </a:spcBef>
                <a:buClrTx/>
                <a:buSzTx/>
                <a:buFontTx/>
                <a:buNone/>
              </a:pPr>
              <a:r>
                <a:rPr lang="en-US" altLang="pt-BR" sz="2400"/>
                <a:t>Material</a:t>
              </a:r>
            </a:p>
          </p:txBody>
        </p:sp>
        <p:pic>
          <p:nvPicPr>
            <p:cNvPr id="6156" name="Picture 30" descr="&#10;bulk band.png                                                  00036376 Macintosh                      B943B291:">
              <a:extLst>
                <a:ext uri="{FF2B5EF4-FFF2-40B4-BE49-F238E27FC236}">
                  <a16:creationId xmlns:a16="http://schemas.microsoft.com/office/drawing/2014/main" id="{430557AE-64AA-9BB8-23CD-69117392C8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6" y="1675"/>
              <a:ext cx="436" cy="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56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2705152" presetClass="entr" presetSubtype="78370600" fill="hold" nodeType="clickEffect">
                                  <p:stCondLst>
                                    <p:cond delay="0"/>
                                  </p:stCondLst>
                                  <p:childTnLst>
                                    <p:set>
                                      <p:cBhvr>
                                        <p:cTn id="10" dur="1" fill="hold">
                                          <p:stCondLst>
                                            <p:cond delay="499"/>
                                          </p:stCondLst>
                                        </p:cTn>
                                        <p:tgtEl>
                                          <p:spTgt spid="256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56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2705152" presetClass="entr" presetSubtype="78370768" fill="hold" nodeType="clickEffect">
                                  <p:stCondLst>
                                    <p:cond delay="0"/>
                                  </p:stCondLst>
                                  <p:childTnLst>
                                    <p:set>
                                      <p:cBhvr>
                                        <p:cTn id="18" dur="1" fill="hold">
                                          <p:stCondLst>
                                            <p:cond delay="499"/>
                                          </p:stCondLst>
                                        </p:cTn>
                                        <p:tgtEl>
                                          <p:spTgt spid="256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56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56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92705152" presetClass="entr" presetSubtype="78370984" fill="hold" nodeType="clickEffect">
                                  <p:stCondLst>
                                    <p:cond delay="0"/>
                                  </p:stCondLst>
                                  <p:childTnLst>
                                    <p:set>
                                      <p:cBhvr>
                                        <p:cTn id="30" dur="1" fill="hold">
                                          <p:stCondLst>
                                            <p:cond delay="499"/>
                                          </p:stCondLst>
                                        </p:cTn>
                                        <p:tgtEl>
                                          <p:spTgt spid="256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25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37DB3F5-99FC-B054-33FD-77C36BF41970}"/>
              </a:ext>
            </a:extLst>
          </p:cNvPr>
          <p:cNvSpPr>
            <a:spLocks noGrp="1" noRot="1" noChangeArrowheads="1"/>
          </p:cNvSpPr>
          <p:nvPr>
            <p:ph type="title"/>
          </p:nvPr>
        </p:nvSpPr>
        <p:spPr/>
        <p:txBody>
          <a:bodyPr/>
          <a:lstStyle/>
          <a:p>
            <a:pPr eaLnBrk="1" hangingPunct="1">
              <a:defRPr/>
            </a:pPr>
            <a:r>
              <a:rPr lang="en-US" altLang="pt-BR"/>
              <a:t>Solids, Solvents, Liquids</a:t>
            </a:r>
          </a:p>
        </p:txBody>
      </p:sp>
      <p:sp>
        <p:nvSpPr>
          <p:cNvPr id="59395" name="Rectangle 3">
            <a:extLst>
              <a:ext uri="{FF2B5EF4-FFF2-40B4-BE49-F238E27FC236}">
                <a16:creationId xmlns:a16="http://schemas.microsoft.com/office/drawing/2014/main" id="{6FDE7D9B-2970-82CC-9518-79B6D7E1BBF4}"/>
              </a:ext>
            </a:extLst>
          </p:cNvPr>
          <p:cNvSpPr>
            <a:spLocks noGrp="1" noRot="1" noChangeArrowheads="1"/>
          </p:cNvSpPr>
          <p:nvPr>
            <p:ph type="body" idx="1"/>
          </p:nvPr>
        </p:nvSpPr>
        <p:spPr/>
        <p:txBody>
          <a:bodyPr>
            <a:normAutofit lnSpcReduction="10000"/>
          </a:bodyPr>
          <a:lstStyle/>
          <a:p>
            <a:pPr eaLnBrk="1" hangingPunct="1">
              <a:buFont typeface="Wingdings 3" charset="2"/>
              <a:buNone/>
              <a:defRPr/>
            </a:pPr>
            <a:r>
              <a:rPr lang="en-US" altLang="pt-BR" sz="2000"/>
              <a:t>• SOLID:   reference is itself</a:t>
            </a:r>
          </a:p>
          <a:p>
            <a:pPr eaLnBrk="1" hangingPunct="1">
              <a:buFont typeface="Wingdings 3" charset="2"/>
              <a:buNone/>
              <a:defRPr/>
            </a:pPr>
            <a:endParaRPr lang="en-US" altLang="pt-BR" sz="2000"/>
          </a:p>
          <a:p>
            <a:pPr eaLnBrk="1" hangingPunct="1">
              <a:buFont typeface="Wingdings 3" charset="2"/>
              <a:buNone/>
              <a:defRPr/>
            </a:pPr>
            <a:r>
              <a:rPr lang="en-US" altLang="pt-BR" sz="2000"/>
              <a:t>• PURE LIQUID:  reference is itself</a:t>
            </a:r>
          </a:p>
          <a:p>
            <a:pPr eaLnBrk="1" hangingPunct="1">
              <a:buFont typeface="Wingdings 3" charset="2"/>
              <a:buNone/>
              <a:defRPr/>
            </a:pPr>
            <a:endParaRPr lang="en-US" altLang="pt-BR" sz="2000"/>
          </a:p>
          <a:p>
            <a:pPr eaLnBrk="1" hangingPunct="1">
              <a:buFont typeface="Wingdings 3" charset="2"/>
              <a:buNone/>
              <a:defRPr/>
            </a:pPr>
            <a:r>
              <a:rPr lang="en-US" altLang="pt-BR" sz="2000"/>
              <a:t>• SOLVENT:  reference is itself</a:t>
            </a:r>
          </a:p>
          <a:p>
            <a:pPr eaLnBrk="1" hangingPunct="1">
              <a:buFont typeface="Wingdings 3" charset="2"/>
              <a:buNone/>
              <a:defRPr/>
            </a:pPr>
            <a:endParaRPr lang="en-US" altLang="pt-BR" sz="2000"/>
          </a:p>
          <a:p>
            <a:pPr eaLnBrk="1" hangingPunct="1">
              <a:buFont typeface="Wingdings 3" charset="2"/>
              <a:buNone/>
              <a:defRPr/>
            </a:pPr>
            <a:endParaRPr lang="en-US" altLang="pt-BR" sz="2000"/>
          </a:p>
          <a:p>
            <a:pPr algn="ctr" eaLnBrk="1" hangingPunct="1">
              <a:buFont typeface="Wingdings 3" charset="2"/>
              <a:buNone/>
              <a:defRPr/>
            </a:pPr>
            <a:r>
              <a:rPr lang="en-US" altLang="pt-BR" sz="2000"/>
              <a:t>a = 1 for all of these materials</a:t>
            </a:r>
          </a:p>
          <a:p>
            <a:pPr eaLnBrk="1" hangingPunct="1">
              <a:buFont typeface="Wingdings 3" charset="2"/>
              <a:buNone/>
              <a:defRPr/>
            </a:pPr>
            <a:endParaRPr lang="en-US" altLang="pt-BR" sz="2000"/>
          </a:p>
          <a:p>
            <a:pPr eaLnBrk="1" hangingPunct="1">
              <a:buFont typeface="Wingdings 3" charset="2"/>
              <a:buNone/>
              <a:defRPr/>
            </a:pPr>
            <a:endParaRPr lang="en-US" altLang="pt-BR" sz="2000"/>
          </a:p>
          <a:p>
            <a:pPr eaLnBrk="1" hangingPunct="1">
              <a:buFont typeface="Wingdings 3" charset="2"/>
              <a:buNone/>
              <a:defRPr/>
            </a:pPr>
            <a:r>
              <a:rPr lang="en-US" altLang="pt-BR" sz="2000"/>
              <a:t>Increase amount of these : reaction goes longer, but not faster.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C713102E-F36A-DADB-8A95-6B74BE26350C}"/>
              </a:ext>
            </a:extLst>
          </p:cNvPr>
          <p:cNvSpPr>
            <a:spLocks noChangeArrowheads="1"/>
          </p:cNvSpPr>
          <p:nvPr/>
        </p:nvSpPr>
        <p:spPr bwMode="auto">
          <a:xfrm>
            <a:off x="4343400" y="3505200"/>
            <a:ext cx="2667000" cy="7620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90114" name="Rectangle 2">
            <a:extLst>
              <a:ext uri="{FF2B5EF4-FFF2-40B4-BE49-F238E27FC236}">
                <a16:creationId xmlns:a16="http://schemas.microsoft.com/office/drawing/2014/main" id="{BF55AC6A-43F8-58DE-A254-A58259451F0D}"/>
              </a:ext>
            </a:extLst>
          </p:cNvPr>
          <p:cNvSpPr>
            <a:spLocks noGrp="1" noRot="1" noChangeArrowheads="1"/>
          </p:cNvSpPr>
          <p:nvPr>
            <p:ph type="title"/>
          </p:nvPr>
        </p:nvSpPr>
        <p:spPr/>
        <p:txBody>
          <a:bodyPr/>
          <a:lstStyle/>
          <a:p>
            <a:pPr eaLnBrk="1" hangingPunct="1">
              <a:defRPr/>
            </a:pPr>
            <a:r>
              <a:rPr lang="en-US" altLang="pt-BR"/>
              <a:t>Chemical Potential and Activity</a:t>
            </a:r>
          </a:p>
        </p:txBody>
      </p:sp>
      <p:sp>
        <p:nvSpPr>
          <p:cNvPr id="90115" name="Rectangle 3">
            <a:extLst>
              <a:ext uri="{FF2B5EF4-FFF2-40B4-BE49-F238E27FC236}">
                <a16:creationId xmlns:a16="http://schemas.microsoft.com/office/drawing/2014/main" id="{01911A59-0B58-5747-B6B4-E2644692500C}"/>
              </a:ext>
            </a:extLst>
          </p:cNvPr>
          <p:cNvSpPr>
            <a:spLocks noGrp="1" noRot="1" noChangeArrowheads="1"/>
          </p:cNvSpPr>
          <p:nvPr>
            <p:ph type="body" idx="1"/>
          </p:nvPr>
        </p:nvSpPr>
        <p:spPr>
          <a:xfrm>
            <a:off x="1825625" y="1600200"/>
            <a:ext cx="8540750" cy="1524000"/>
          </a:xfrm>
        </p:spPr>
        <p:txBody>
          <a:bodyPr/>
          <a:lstStyle/>
          <a:p>
            <a:pPr eaLnBrk="1" hangingPunct="1">
              <a:buFont typeface="Wingdings 3" charset="2"/>
              <a:buNone/>
              <a:defRPr/>
            </a:pPr>
            <a:r>
              <a:rPr lang="en-US" altLang="pt-BR" sz="2000"/>
              <a:t>How does chemical potential change with activity?</a:t>
            </a:r>
          </a:p>
          <a:p>
            <a:pPr eaLnBrk="1" hangingPunct="1">
              <a:buFont typeface="Wingdings 3" charset="2"/>
              <a:buNone/>
              <a:defRPr/>
            </a:pPr>
            <a:endParaRPr lang="en-US" altLang="pt-BR" sz="2000"/>
          </a:p>
          <a:p>
            <a:pPr eaLnBrk="1" hangingPunct="1">
              <a:buFont typeface="Wingdings 3" charset="2"/>
              <a:buNone/>
              <a:defRPr/>
            </a:pPr>
            <a:r>
              <a:rPr lang="en-US" altLang="pt-BR" sz="2000"/>
              <a:t>Integration of the expressions for the dependence of amount of material on the Gibbs function, leads to the following relationship:</a:t>
            </a:r>
          </a:p>
        </p:txBody>
      </p:sp>
      <p:pic>
        <p:nvPicPr>
          <p:cNvPr id="25605" name="Picture 5" descr=" eq15.pict                                                      0004F77A Macintosh                      B943B291:">
            <a:extLst>
              <a:ext uri="{FF2B5EF4-FFF2-40B4-BE49-F238E27FC236}">
                <a16:creationId xmlns:a16="http://schemas.microsoft.com/office/drawing/2014/main" id="{8A9F4084-A506-D325-A384-C2AC1F85CD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581401"/>
            <a:ext cx="233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a:extLst>
              <a:ext uri="{FF2B5EF4-FFF2-40B4-BE49-F238E27FC236}">
                <a16:creationId xmlns:a16="http://schemas.microsoft.com/office/drawing/2014/main" id="{DA88095C-CC97-C02D-5244-A6E7E5F362E2}"/>
              </a:ext>
            </a:extLst>
          </p:cNvPr>
          <p:cNvSpPr>
            <a:spLocks noChangeArrowheads="1"/>
          </p:cNvSpPr>
          <p:nvPr/>
        </p:nvSpPr>
        <p:spPr bwMode="auto">
          <a:xfrm>
            <a:off x="5257800" y="2743200"/>
            <a:ext cx="1828800" cy="12192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26627" name="Rectangle 7">
            <a:extLst>
              <a:ext uri="{FF2B5EF4-FFF2-40B4-BE49-F238E27FC236}">
                <a16:creationId xmlns:a16="http://schemas.microsoft.com/office/drawing/2014/main" id="{80849F77-0EA8-DE11-8E47-84811B62AC18}"/>
              </a:ext>
            </a:extLst>
          </p:cNvPr>
          <p:cNvSpPr>
            <a:spLocks noChangeArrowheads="1"/>
          </p:cNvSpPr>
          <p:nvPr/>
        </p:nvSpPr>
        <p:spPr bwMode="auto">
          <a:xfrm>
            <a:off x="4419600" y="1371600"/>
            <a:ext cx="3200400" cy="5334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61442" name="Rectangle 2">
            <a:extLst>
              <a:ext uri="{FF2B5EF4-FFF2-40B4-BE49-F238E27FC236}">
                <a16:creationId xmlns:a16="http://schemas.microsoft.com/office/drawing/2014/main" id="{8AAFBD0F-6D38-0FF7-F797-8A00DB30E5E4}"/>
              </a:ext>
            </a:extLst>
          </p:cNvPr>
          <p:cNvSpPr>
            <a:spLocks noGrp="1" noRot="1" noChangeArrowheads="1"/>
          </p:cNvSpPr>
          <p:nvPr>
            <p:ph type="title"/>
          </p:nvPr>
        </p:nvSpPr>
        <p:spPr/>
        <p:txBody>
          <a:bodyPr/>
          <a:lstStyle/>
          <a:p>
            <a:pPr eaLnBrk="1" hangingPunct="1">
              <a:defRPr/>
            </a:pPr>
            <a:r>
              <a:rPr lang="en-US" altLang="pt-BR"/>
              <a:t>Reaction Quotient</a:t>
            </a:r>
          </a:p>
        </p:txBody>
      </p:sp>
      <p:sp>
        <p:nvSpPr>
          <p:cNvPr id="61443" name="Rectangle 3">
            <a:extLst>
              <a:ext uri="{FF2B5EF4-FFF2-40B4-BE49-F238E27FC236}">
                <a16:creationId xmlns:a16="http://schemas.microsoft.com/office/drawing/2014/main" id="{6737AD31-CCB3-AA1A-403F-81C19E268C36}"/>
              </a:ext>
            </a:extLst>
          </p:cNvPr>
          <p:cNvSpPr>
            <a:spLocks noGrp="1" noRot="1" noChangeArrowheads="1"/>
          </p:cNvSpPr>
          <p:nvPr>
            <p:ph type="body" idx="1"/>
          </p:nvPr>
        </p:nvSpPr>
        <p:spPr>
          <a:xfrm>
            <a:off x="1825625" y="2057400"/>
            <a:ext cx="8540750" cy="685800"/>
          </a:xfrm>
        </p:spPr>
        <p:txBody>
          <a:bodyPr/>
          <a:lstStyle/>
          <a:p>
            <a:pPr eaLnBrk="1" hangingPunct="1">
              <a:lnSpc>
                <a:spcPct val="90000"/>
              </a:lnSpc>
              <a:buFont typeface="Wingdings 3" charset="2"/>
              <a:buNone/>
              <a:defRPr/>
            </a:pPr>
            <a:r>
              <a:rPr lang="en-US" altLang="pt-BR" sz="2000"/>
              <a:t>In order to analyze a chemical process mathematically, we form this reaction quotient.</a:t>
            </a:r>
          </a:p>
        </p:txBody>
      </p:sp>
      <p:sp>
        <p:nvSpPr>
          <p:cNvPr id="61444" name="Rectangle 4">
            <a:extLst>
              <a:ext uri="{FF2B5EF4-FFF2-40B4-BE49-F238E27FC236}">
                <a16:creationId xmlns:a16="http://schemas.microsoft.com/office/drawing/2014/main" id="{A5CF2020-6E1D-DCA4-4650-EBD0597AC562}"/>
              </a:ext>
            </a:extLst>
          </p:cNvPr>
          <p:cNvSpPr>
            <a:spLocks noRot="1" noChangeArrowheads="1"/>
          </p:cNvSpPr>
          <p:nvPr/>
        </p:nvSpPr>
        <p:spPr bwMode="auto">
          <a:xfrm>
            <a:off x="1828800" y="4114801"/>
            <a:ext cx="8540750"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lnSpc>
                <a:spcPct val="90000"/>
              </a:lnSpc>
              <a:buFont typeface="Wingdings 3" charset="2"/>
              <a:buNone/>
              <a:defRPr/>
            </a:pPr>
            <a:r>
              <a:rPr lang="en-US" altLang="pt-BR" sz="2000"/>
              <a:t>• it always has products in the numerator and reactants in the denominator</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 it explicitly requires the activity of each reaction participant.</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 each term is raised to the power of its stoichiometric coefficient.</a:t>
            </a:r>
          </a:p>
        </p:txBody>
      </p:sp>
      <p:pic>
        <p:nvPicPr>
          <p:cNvPr id="26631" name="Picture 5" descr=" eq13.pict                                                      0004F77A Macintosh                      B943B291:">
            <a:extLst>
              <a:ext uri="{FF2B5EF4-FFF2-40B4-BE49-F238E27FC236}">
                <a16:creationId xmlns:a16="http://schemas.microsoft.com/office/drawing/2014/main" id="{66F431D5-22E4-FE5A-AADA-96428FCDC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47801"/>
            <a:ext cx="28702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6" descr=" eq14.pict                                                      0004F77A Macintosh                      B943B291:">
            <a:extLst>
              <a:ext uri="{FF2B5EF4-FFF2-40B4-BE49-F238E27FC236}">
                <a16:creationId xmlns:a16="http://schemas.microsoft.com/office/drawing/2014/main" id="{1A8715C1-B2E3-1CA2-0A05-1BAA1F5F8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1" y="2819401"/>
            <a:ext cx="15081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143D53E-26C7-D86B-A33A-9B803A794B8B}"/>
              </a:ext>
            </a:extLst>
          </p:cNvPr>
          <p:cNvSpPr>
            <a:spLocks noGrp="1" noRot="1" noChangeArrowheads="1"/>
          </p:cNvSpPr>
          <p:nvPr>
            <p:ph type="title"/>
          </p:nvPr>
        </p:nvSpPr>
        <p:spPr/>
        <p:txBody>
          <a:bodyPr/>
          <a:lstStyle/>
          <a:p>
            <a:pPr eaLnBrk="1" hangingPunct="1">
              <a:defRPr/>
            </a:pPr>
            <a:r>
              <a:rPr lang="en-US" altLang="pt-BR"/>
              <a:t>Simplifying Approximations</a:t>
            </a:r>
          </a:p>
        </p:txBody>
      </p:sp>
      <p:sp>
        <p:nvSpPr>
          <p:cNvPr id="63491" name="Rectangle 3">
            <a:extLst>
              <a:ext uri="{FF2B5EF4-FFF2-40B4-BE49-F238E27FC236}">
                <a16:creationId xmlns:a16="http://schemas.microsoft.com/office/drawing/2014/main" id="{D84ED44F-EAF0-A456-B603-70DF6F6DBB7E}"/>
              </a:ext>
            </a:extLst>
          </p:cNvPr>
          <p:cNvSpPr>
            <a:spLocks noGrp="1" noRot="1" noChangeArrowheads="1"/>
          </p:cNvSpPr>
          <p:nvPr>
            <p:ph type="body" idx="1"/>
          </p:nvPr>
        </p:nvSpPr>
        <p:spPr>
          <a:xfrm>
            <a:off x="1825625" y="1600200"/>
            <a:ext cx="8540750" cy="1905000"/>
          </a:xfrm>
        </p:spPr>
        <p:txBody>
          <a:bodyPr>
            <a:normAutofit lnSpcReduction="10000"/>
          </a:bodyPr>
          <a:lstStyle/>
          <a:p>
            <a:pPr eaLnBrk="1" hangingPunct="1">
              <a:buFont typeface="Wingdings 3" charset="2"/>
              <a:buNone/>
              <a:defRPr/>
            </a:pPr>
            <a:r>
              <a:rPr lang="en-US" altLang="pt-BR" sz="2000"/>
              <a:t>• Leave out terms involving solids, pure liquids, and solvents</a:t>
            </a:r>
          </a:p>
          <a:p>
            <a:pPr eaLnBrk="1" hangingPunct="1">
              <a:buFont typeface="Wingdings 3" charset="2"/>
              <a:buNone/>
              <a:defRPr/>
            </a:pPr>
            <a:endParaRPr lang="en-US" altLang="pt-BR" sz="2000"/>
          </a:p>
          <a:p>
            <a:pPr eaLnBrk="1" hangingPunct="1">
              <a:buFont typeface="Wingdings 3" charset="2"/>
              <a:buNone/>
              <a:defRPr/>
            </a:pPr>
            <a:r>
              <a:rPr lang="en-US" altLang="pt-BR" sz="2000"/>
              <a:t>• Solutes appear as the concentration (in M).</a:t>
            </a:r>
          </a:p>
          <a:p>
            <a:pPr eaLnBrk="1" hangingPunct="1">
              <a:buFont typeface="Wingdings 3" charset="2"/>
              <a:buNone/>
              <a:defRPr/>
            </a:pPr>
            <a:endParaRPr lang="en-US" altLang="pt-BR" sz="2000"/>
          </a:p>
          <a:p>
            <a:pPr eaLnBrk="1" hangingPunct="1">
              <a:buFont typeface="Wingdings 3" charset="2"/>
              <a:buNone/>
              <a:defRPr/>
            </a:pPr>
            <a:r>
              <a:rPr lang="en-US" altLang="pt-BR" sz="2000"/>
              <a:t>• Gases appear as the partial pressure (in atm).</a:t>
            </a:r>
          </a:p>
        </p:txBody>
      </p:sp>
      <p:sp>
        <p:nvSpPr>
          <p:cNvPr id="63492" name="Rectangle 4">
            <a:extLst>
              <a:ext uri="{FF2B5EF4-FFF2-40B4-BE49-F238E27FC236}">
                <a16:creationId xmlns:a16="http://schemas.microsoft.com/office/drawing/2014/main" id="{F8582809-6579-EDE5-603B-A13FC87BBFA1}"/>
              </a:ext>
            </a:extLst>
          </p:cNvPr>
          <p:cNvSpPr>
            <a:spLocks noRot="1" noChangeArrowheads="1"/>
          </p:cNvSpPr>
          <p:nvPr/>
        </p:nvSpPr>
        <p:spPr bwMode="auto">
          <a:xfrm>
            <a:off x="1905000" y="4114800"/>
            <a:ext cx="85407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algn="ctr" eaLnBrk="1" hangingPunct="1">
              <a:buFont typeface="Wingdings 3" charset="2"/>
              <a:buNone/>
              <a:defRPr/>
            </a:pPr>
            <a:r>
              <a:rPr lang="en-US" altLang="pt-BR" sz="2800">
                <a:solidFill>
                  <a:schemeClr val="folHlink"/>
                </a:solidFill>
              </a:rPr>
              <a:t>REACTION QUOTIENT IS UNITLESS.</a:t>
            </a:r>
            <a:endParaRPr lang="en-US" altLang="pt-BR" sz="2000"/>
          </a:p>
        </p:txBody>
      </p:sp>
      <p:sp>
        <p:nvSpPr>
          <p:cNvPr id="63493" name="Rectangle 5">
            <a:extLst>
              <a:ext uri="{FF2B5EF4-FFF2-40B4-BE49-F238E27FC236}">
                <a16:creationId xmlns:a16="http://schemas.microsoft.com/office/drawing/2014/main" id="{28EA3BE7-54F4-9C8E-C9CB-6FFDAD0881DD}"/>
              </a:ext>
            </a:extLst>
          </p:cNvPr>
          <p:cNvSpPr>
            <a:spLocks noRot="1" noChangeArrowheads="1"/>
          </p:cNvSpPr>
          <p:nvPr/>
        </p:nvSpPr>
        <p:spPr bwMode="auto">
          <a:xfrm>
            <a:off x="1828800" y="5105400"/>
            <a:ext cx="85407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But its value does depend upon the chosen reference state.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3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utoUpdateAnimBg="0"/>
      <p:bldP spid="6349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89282B1-4908-AA86-0E2D-4D58B56D6CA4}"/>
              </a:ext>
            </a:extLst>
          </p:cNvPr>
          <p:cNvSpPr>
            <a:spLocks noGrp="1" noRot="1" noChangeArrowheads="1"/>
          </p:cNvSpPr>
          <p:nvPr>
            <p:ph type="title"/>
          </p:nvPr>
        </p:nvSpPr>
        <p:spPr/>
        <p:txBody>
          <a:bodyPr/>
          <a:lstStyle/>
          <a:p>
            <a:pPr eaLnBrk="1" hangingPunct="1">
              <a:defRPr/>
            </a:pPr>
            <a:r>
              <a:rPr lang="en-US" altLang="pt-BR"/>
              <a:t>Concentration Dependence</a:t>
            </a:r>
          </a:p>
        </p:txBody>
      </p:sp>
      <p:sp>
        <p:nvSpPr>
          <p:cNvPr id="89091" name="Rectangle 3">
            <a:extLst>
              <a:ext uri="{FF2B5EF4-FFF2-40B4-BE49-F238E27FC236}">
                <a16:creationId xmlns:a16="http://schemas.microsoft.com/office/drawing/2014/main" id="{A05DF105-6BE4-63F4-2D3D-E5A12FBF62F6}"/>
              </a:ext>
            </a:extLst>
          </p:cNvPr>
          <p:cNvSpPr>
            <a:spLocks noGrp="1" noRot="1" noChangeArrowheads="1"/>
          </p:cNvSpPr>
          <p:nvPr>
            <p:ph type="body" idx="1"/>
          </p:nvPr>
        </p:nvSpPr>
        <p:spPr>
          <a:xfrm>
            <a:off x="1825625" y="1600200"/>
            <a:ext cx="8540750" cy="1219200"/>
          </a:xfrm>
        </p:spPr>
        <p:txBody>
          <a:bodyPr/>
          <a:lstStyle/>
          <a:p>
            <a:pPr eaLnBrk="1" hangingPunct="1">
              <a:buFont typeface="Wingdings 3" charset="2"/>
              <a:buNone/>
              <a:defRPr/>
            </a:pPr>
            <a:r>
              <a:rPr lang="en-US" altLang="pt-BR" sz="2000"/>
              <a:t>How does Gibbs free energy change with activity (concentration)?</a:t>
            </a:r>
          </a:p>
          <a:p>
            <a:pPr eaLnBrk="1" hangingPunct="1">
              <a:buFont typeface="Wingdings 3" charset="2"/>
              <a:buNone/>
              <a:defRPr/>
            </a:pPr>
            <a:endParaRPr lang="en-US" altLang="pt-BR" sz="2000"/>
          </a:p>
          <a:p>
            <a:pPr eaLnBrk="1" hangingPunct="1">
              <a:buFont typeface="Wingdings 3" charset="2"/>
              <a:buNone/>
              <a:defRPr/>
            </a:pPr>
            <a:r>
              <a:rPr lang="en-US" altLang="pt-BR" sz="2000"/>
              <a:t>Same dependence as with the chemical potential.  We have</a:t>
            </a:r>
          </a:p>
        </p:txBody>
      </p:sp>
      <p:grpSp>
        <p:nvGrpSpPr>
          <p:cNvPr id="89099" name="Group 11">
            <a:extLst>
              <a:ext uri="{FF2B5EF4-FFF2-40B4-BE49-F238E27FC236}">
                <a16:creationId xmlns:a16="http://schemas.microsoft.com/office/drawing/2014/main" id="{7EE4B9FF-F720-75EB-32EF-000059B5C99C}"/>
              </a:ext>
            </a:extLst>
          </p:cNvPr>
          <p:cNvGrpSpPr>
            <a:grpSpLocks/>
          </p:cNvGrpSpPr>
          <p:nvPr/>
        </p:nvGrpSpPr>
        <p:grpSpPr bwMode="auto">
          <a:xfrm>
            <a:off x="4419600" y="2971800"/>
            <a:ext cx="2590800" cy="685800"/>
            <a:chOff x="1824" y="1872"/>
            <a:chExt cx="1632" cy="432"/>
          </a:xfrm>
        </p:grpSpPr>
        <p:sp>
          <p:nvSpPr>
            <p:cNvPr id="28681" name="Rectangle 6">
              <a:extLst>
                <a:ext uri="{FF2B5EF4-FFF2-40B4-BE49-F238E27FC236}">
                  <a16:creationId xmlns:a16="http://schemas.microsoft.com/office/drawing/2014/main" id="{23EECF9E-6E94-BFBE-6BEF-6F4633772A45}"/>
                </a:ext>
              </a:extLst>
            </p:cNvPr>
            <p:cNvSpPr>
              <a:spLocks noChangeArrowheads="1"/>
            </p:cNvSpPr>
            <p:nvPr/>
          </p:nvSpPr>
          <p:spPr bwMode="auto">
            <a:xfrm>
              <a:off x="1824" y="1872"/>
              <a:ext cx="1632" cy="4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28682" name="Picture 5" descr=" eq16.pict                                                      0004F77A Macintosh                      B943B291:">
              <a:extLst>
                <a:ext uri="{FF2B5EF4-FFF2-40B4-BE49-F238E27FC236}">
                  <a16:creationId xmlns:a16="http://schemas.microsoft.com/office/drawing/2014/main" id="{F89571A1-FCB2-CB51-BCAB-5B46400B8A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 y="1920"/>
              <a:ext cx="15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9098" name="Group 10">
            <a:extLst>
              <a:ext uri="{FF2B5EF4-FFF2-40B4-BE49-F238E27FC236}">
                <a16:creationId xmlns:a16="http://schemas.microsoft.com/office/drawing/2014/main" id="{9BD0A12E-140E-077A-65AE-CE7DD6E87583}"/>
              </a:ext>
            </a:extLst>
          </p:cNvPr>
          <p:cNvGrpSpPr>
            <a:grpSpLocks/>
          </p:cNvGrpSpPr>
          <p:nvPr/>
        </p:nvGrpSpPr>
        <p:grpSpPr bwMode="auto">
          <a:xfrm>
            <a:off x="1905000" y="3886200"/>
            <a:ext cx="8540750" cy="1752600"/>
            <a:chOff x="240" y="2448"/>
            <a:chExt cx="5380" cy="1104"/>
          </a:xfrm>
        </p:grpSpPr>
        <p:sp>
          <p:nvSpPr>
            <p:cNvPr id="28678" name="Rectangle 9">
              <a:extLst>
                <a:ext uri="{FF2B5EF4-FFF2-40B4-BE49-F238E27FC236}">
                  <a16:creationId xmlns:a16="http://schemas.microsoft.com/office/drawing/2014/main" id="{71353CEF-33FC-E43E-3582-1A58BCB63E64}"/>
                </a:ext>
              </a:extLst>
            </p:cNvPr>
            <p:cNvSpPr>
              <a:spLocks noChangeArrowheads="1"/>
            </p:cNvSpPr>
            <p:nvPr/>
          </p:nvSpPr>
          <p:spPr bwMode="auto">
            <a:xfrm>
              <a:off x="1632" y="3120"/>
              <a:ext cx="1968" cy="432"/>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89092" name="Rectangle 4">
              <a:extLst>
                <a:ext uri="{FF2B5EF4-FFF2-40B4-BE49-F238E27FC236}">
                  <a16:creationId xmlns:a16="http://schemas.microsoft.com/office/drawing/2014/main" id="{B418BBB2-63DD-0B78-DD65-5A2BF6748B45}"/>
                </a:ext>
              </a:extLst>
            </p:cNvPr>
            <p:cNvSpPr>
              <a:spLocks noRot="1" noChangeArrowheads="1"/>
            </p:cNvSpPr>
            <p:nvPr/>
          </p:nvSpPr>
          <p:spPr bwMode="auto">
            <a:xfrm>
              <a:off x="240" y="2448"/>
              <a:ext cx="5380"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When we apply this to a reaction, the reaction quotient comes into to play, giving us</a:t>
              </a:r>
            </a:p>
          </p:txBody>
        </p:sp>
        <p:pic>
          <p:nvPicPr>
            <p:cNvPr id="28680" name="Picture 7" descr=" eq17.pict                                                      0004F77A Macintosh                      B943B291:">
              <a:extLst>
                <a:ext uri="{FF2B5EF4-FFF2-40B4-BE49-F238E27FC236}">
                  <a16:creationId xmlns:a16="http://schemas.microsoft.com/office/drawing/2014/main" id="{87C56448-AC4E-D6A1-DA94-FF36EEB7D0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 y="3168"/>
              <a:ext cx="181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9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9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C5434EEB-ACF5-8598-34B3-10126305AA87}"/>
              </a:ext>
            </a:extLst>
          </p:cNvPr>
          <p:cNvSpPr>
            <a:spLocks noGrp="1" noRot="1" noChangeArrowheads="1"/>
          </p:cNvSpPr>
          <p:nvPr>
            <p:ph type="title"/>
          </p:nvPr>
        </p:nvSpPr>
        <p:spPr/>
        <p:txBody>
          <a:bodyPr/>
          <a:lstStyle/>
          <a:p>
            <a:pPr eaLnBrk="1" hangingPunct="1">
              <a:defRPr/>
            </a:pPr>
            <a:r>
              <a:rPr lang="en-US" altLang="pt-BR"/>
              <a:t>Equilibrium</a:t>
            </a:r>
          </a:p>
        </p:txBody>
      </p:sp>
      <p:sp>
        <p:nvSpPr>
          <p:cNvPr id="93187" name="Rectangle 3">
            <a:extLst>
              <a:ext uri="{FF2B5EF4-FFF2-40B4-BE49-F238E27FC236}">
                <a16:creationId xmlns:a16="http://schemas.microsoft.com/office/drawing/2014/main" id="{AD2270F3-D1BF-16E3-D5BD-FA69CC17BCC6}"/>
              </a:ext>
            </a:extLst>
          </p:cNvPr>
          <p:cNvSpPr>
            <a:spLocks noGrp="1" noRot="1" noChangeArrowheads="1"/>
          </p:cNvSpPr>
          <p:nvPr>
            <p:ph type="body" idx="1"/>
          </p:nvPr>
        </p:nvSpPr>
        <p:spPr>
          <a:xfrm>
            <a:off x="1828800" y="1981200"/>
            <a:ext cx="8540750" cy="457200"/>
          </a:xfrm>
        </p:spPr>
        <p:txBody>
          <a:bodyPr/>
          <a:lstStyle/>
          <a:p>
            <a:pPr eaLnBrk="1" hangingPunct="1">
              <a:buFont typeface="Wingdings 3" charset="2"/>
              <a:buNone/>
              <a:defRPr/>
            </a:pPr>
            <a:r>
              <a:rPr lang="en-US" altLang="pt-BR" sz="2000"/>
              <a:t>When all participants have unit activity (a=1), then Q=1 and ln Q = 0.</a:t>
            </a:r>
          </a:p>
        </p:txBody>
      </p:sp>
      <p:sp>
        <p:nvSpPr>
          <p:cNvPr id="93190" name="Rectangle 6">
            <a:extLst>
              <a:ext uri="{FF2B5EF4-FFF2-40B4-BE49-F238E27FC236}">
                <a16:creationId xmlns:a16="http://schemas.microsoft.com/office/drawing/2014/main" id="{F12D998B-8055-859A-EFF0-C83B6DCA38E9}"/>
              </a:ext>
            </a:extLst>
          </p:cNvPr>
          <p:cNvSpPr>
            <a:spLocks noRot="1" noChangeArrowheads="1"/>
          </p:cNvSpPr>
          <p:nvPr/>
        </p:nvSpPr>
        <p:spPr bwMode="auto">
          <a:xfrm>
            <a:off x="1828800" y="5638800"/>
            <a:ext cx="85407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This special Q* (the only one for which we achieve this balance) is renamed K</a:t>
            </a:r>
            <a:r>
              <a:rPr lang="en-US" altLang="pt-BR" sz="2000" baseline="-25000"/>
              <a:t>eq</a:t>
            </a:r>
            <a:r>
              <a:rPr lang="en-US" altLang="pt-BR" sz="2000"/>
              <a:t>, the equilibrium constant.</a:t>
            </a:r>
          </a:p>
        </p:txBody>
      </p:sp>
      <p:sp>
        <p:nvSpPr>
          <p:cNvPr id="29701" name="Rectangle 7">
            <a:extLst>
              <a:ext uri="{FF2B5EF4-FFF2-40B4-BE49-F238E27FC236}">
                <a16:creationId xmlns:a16="http://schemas.microsoft.com/office/drawing/2014/main" id="{55FD3C84-D10A-C60E-D1E8-41A1C669D7A4}"/>
              </a:ext>
            </a:extLst>
          </p:cNvPr>
          <p:cNvSpPr>
            <a:spLocks noChangeArrowheads="1"/>
          </p:cNvSpPr>
          <p:nvPr/>
        </p:nvSpPr>
        <p:spPr bwMode="auto">
          <a:xfrm>
            <a:off x="4495800" y="1219200"/>
            <a:ext cx="3124200" cy="685800"/>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pic>
        <p:nvPicPr>
          <p:cNvPr id="29702" name="Picture 8" descr=" eq17.pict                                                      0004F77A Macintosh                      B943B291:">
            <a:extLst>
              <a:ext uri="{FF2B5EF4-FFF2-40B4-BE49-F238E27FC236}">
                <a16:creationId xmlns:a16="http://schemas.microsoft.com/office/drawing/2014/main" id="{BC6F10AA-C74C-AEBE-1E38-B77243BEC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1" y="1295401"/>
            <a:ext cx="28797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3197" name="Group 13">
            <a:extLst>
              <a:ext uri="{FF2B5EF4-FFF2-40B4-BE49-F238E27FC236}">
                <a16:creationId xmlns:a16="http://schemas.microsoft.com/office/drawing/2014/main" id="{A993A776-ADAE-20AB-1B8D-487C4FCC17E1}"/>
              </a:ext>
            </a:extLst>
          </p:cNvPr>
          <p:cNvGrpSpPr>
            <a:grpSpLocks/>
          </p:cNvGrpSpPr>
          <p:nvPr/>
        </p:nvGrpSpPr>
        <p:grpSpPr bwMode="auto">
          <a:xfrm>
            <a:off x="5181601" y="2667001"/>
            <a:ext cx="5046663" cy="555625"/>
            <a:chOff x="2304" y="1680"/>
            <a:chExt cx="3179" cy="350"/>
          </a:xfrm>
        </p:grpSpPr>
        <p:sp>
          <p:nvSpPr>
            <p:cNvPr id="29708" name="Rectangle 10">
              <a:extLst>
                <a:ext uri="{FF2B5EF4-FFF2-40B4-BE49-F238E27FC236}">
                  <a16:creationId xmlns:a16="http://schemas.microsoft.com/office/drawing/2014/main" id="{09DE32C4-7CAC-24D5-0D45-3E8951558655}"/>
                </a:ext>
              </a:extLst>
            </p:cNvPr>
            <p:cNvSpPr>
              <a:spLocks noChangeArrowheads="1"/>
            </p:cNvSpPr>
            <p:nvPr/>
          </p:nvSpPr>
          <p:spPr bwMode="auto">
            <a:xfrm>
              <a:off x="2304" y="1680"/>
              <a:ext cx="1008" cy="33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29709" name="Text Box 4">
              <a:extLst>
                <a:ext uri="{FF2B5EF4-FFF2-40B4-BE49-F238E27FC236}">
                  <a16:creationId xmlns:a16="http://schemas.microsoft.com/office/drawing/2014/main" id="{913F396A-33EC-7767-F907-4BC57125DB7F}"/>
                </a:ext>
              </a:extLst>
            </p:cNvPr>
            <p:cNvSpPr txBox="1">
              <a:spLocks noChangeArrowheads="1"/>
            </p:cNvSpPr>
            <p:nvPr/>
          </p:nvSpPr>
          <p:spPr bwMode="auto">
            <a:xfrm>
              <a:off x="4118" y="1799"/>
              <a:ext cx="13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(duh! As designed.)</a:t>
              </a:r>
            </a:p>
          </p:txBody>
        </p:sp>
        <p:pic>
          <p:nvPicPr>
            <p:cNvPr id="29710" name="Picture 9" descr=" eq18.pict                                                      0004F77A Macintosh                      B943B291:">
              <a:extLst>
                <a:ext uri="{FF2B5EF4-FFF2-40B4-BE49-F238E27FC236}">
                  <a16:creationId xmlns:a16="http://schemas.microsoft.com/office/drawing/2014/main" id="{31B2DD51-4595-83DB-20AD-A5F6447D68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 y="1680"/>
              <a:ext cx="927"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3198" name="Group 14">
            <a:extLst>
              <a:ext uri="{FF2B5EF4-FFF2-40B4-BE49-F238E27FC236}">
                <a16:creationId xmlns:a16="http://schemas.microsoft.com/office/drawing/2014/main" id="{A6D885C2-BA4D-D9D3-E095-CD9C1647D966}"/>
              </a:ext>
            </a:extLst>
          </p:cNvPr>
          <p:cNvGrpSpPr>
            <a:grpSpLocks/>
          </p:cNvGrpSpPr>
          <p:nvPr/>
        </p:nvGrpSpPr>
        <p:grpSpPr bwMode="auto">
          <a:xfrm>
            <a:off x="1828800" y="3429000"/>
            <a:ext cx="8540750" cy="2057400"/>
            <a:chOff x="192" y="2160"/>
            <a:chExt cx="5380" cy="1296"/>
          </a:xfrm>
        </p:grpSpPr>
        <p:sp>
          <p:nvSpPr>
            <p:cNvPr id="29705" name="Rectangle 12">
              <a:extLst>
                <a:ext uri="{FF2B5EF4-FFF2-40B4-BE49-F238E27FC236}">
                  <a16:creationId xmlns:a16="http://schemas.microsoft.com/office/drawing/2014/main" id="{5AF94D68-8B8B-E710-D2D7-FC9771BF5016}"/>
                </a:ext>
              </a:extLst>
            </p:cNvPr>
            <p:cNvSpPr>
              <a:spLocks noChangeArrowheads="1"/>
            </p:cNvSpPr>
            <p:nvPr/>
          </p:nvSpPr>
          <p:spPr bwMode="auto">
            <a:xfrm>
              <a:off x="864" y="2640"/>
              <a:ext cx="3888" cy="81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93189" name="Rectangle 5">
              <a:extLst>
                <a:ext uri="{FF2B5EF4-FFF2-40B4-BE49-F238E27FC236}">
                  <a16:creationId xmlns:a16="http://schemas.microsoft.com/office/drawing/2014/main" id="{8AA61789-2BEE-F48A-0C07-FB4AEAF6E185}"/>
                </a:ext>
              </a:extLst>
            </p:cNvPr>
            <p:cNvSpPr>
              <a:spLocks noRot="1" noChangeArrowheads="1"/>
            </p:cNvSpPr>
            <p:nvPr/>
          </p:nvSpPr>
          <p:spPr bwMode="auto">
            <a:xfrm>
              <a:off x="192" y="2160"/>
              <a:ext cx="5380"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Reaction proceeds, Q changes, until finally </a:t>
              </a:r>
              <a:r>
                <a:rPr lang="en-US" altLang="pt-BR" sz="2000">
                  <a:latin typeface="Symbol" charset="2"/>
                </a:rPr>
                <a:t>D</a:t>
              </a:r>
              <a:r>
                <a:rPr lang="en-US" altLang="pt-BR" sz="2000"/>
                <a:t>G=0.  The reaction stops.  This is equilibrium.</a:t>
              </a:r>
            </a:p>
          </p:txBody>
        </p:sp>
        <p:pic>
          <p:nvPicPr>
            <p:cNvPr id="29707" name="Picture 11" descr=" eq19.pict                                                      0004F77A Macintosh                      B943B291:">
              <a:extLst>
                <a:ext uri="{FF2B5EF4-FFF2-40B4-BE49-F238E27FC236}">
                  <a16:creationId xmlns:a16="http://schemas.microsoft.com/office/drawing/2014/main" id="{E8E9168C-F848-8879-60F6-11500C39EA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2688"/>
              <a:ext cx="3708"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319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319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val 20">
            <a:extLst>
              <a:ext uri="{FF2B5EF4-FFF2-40B4-BE49-F238E27FC236}">
                <a16:creationId xmlns:a16="http://schemas.microsoft.com/office/drawing/2014/main" id="{1DD72F60-1A1E-EF69-2BCD-F956647A9E6B}"/>
              </a:ext>
            </a:extLst>
          </p:cNvPr>
          <p:cNvSpPr>
            <a:spLocks noChangeArrowheads="1"/>
          </p:cNvSpPr>
          <p:nvPr/>
        </p:nvSpPr>
        <p:spPr bwMode="auto">
          <a:xfrm>
            <a:off x="7086600" y="6202363"/>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0723" name="Oval 19">
            <a:extLst>
              <a:ext uri="{FF2B5EF4-FFF2-40B4-BE49-F238E27FC236}">
                <a16:creationId xmlns:a16="http://schemas.microsoft.com/office/drawing/2014/main" id="{837093AD-3401-EEB6-899C-46EACA9E9708}"/>
              </a:ext>
            </a:extLst>
          </p:cNvPr>
          <p:cNvSpPr>
            <a:spLocks noChangeArrowheads="1"/>
          </p:cNvSpPr>
          <p:nvPr/>
        </p:nvSpPr>
        <p:spPr bwMode="auto">
          <a:xfrm>
            <a:off x="4860925" y="6202363"/>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1682" name="Rectangle 2">
            <a:extLst>
              <a:ext uri="{FF2B5EF4-FFF2-40B4-BE49-F238E27FC236}">
                <a16:creationId xmlns:a16="http://schemas.microsoft.com/office/drawing/2014/main" id="{CBB9AE04-BC6C-1075-7C81-104B881586F2}"/>
              </a:ext>
            </a:extLst>
          </p:cNvPr>
          <p:cNvSpPr>
            <a:spLocks noGrp="1" noRot="1" noChangeArrowheads="1"/>
          </p:cNvSpPr>
          <p:nvPr>
            <p:ph type="title"/>
          </p:nvPr>
        </p:nvSpPr>
        <p:spPr/>
        <p:txBody>
          <a:bodyPr/>
          <a:lstStyle/>
          <a:p>
            <a:pPr eaLnBrk="1" hangingPunct="1">
              <a:defRPr/>
            </a:pPr>
            <a:r>
              <a:rPr lang="en-US" altLang="pt-BR"/>
              <a:t>An Electrochemical Cell</a:t>
            </a:r>
          </a:p>
        </p:txBody>
      </p:sp>
      <p:sp>
        <p:nvSpPr>
          <p:cNvPr id="71683" name="Rectangle 3">
            <a:extLst>
              <a:ext uri="{FF2B5EF4-FFF2-40B4-BE49-F238E27FC236}">
                <a16:creationId xmlns:a16="http://schemas.microsoft.com/office/drawing/2014/main" id="{107E046D-845C-20E1-D971-9F24A5F201F8}"/>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The Weston Cell</a:t>
            </a:r>
          </a:p>
        </p:txBody>
      </p:sp>
      <p:pic>
        <p:nvPicPr>
          <p:cNvPr id="30726" name="Picture 5">
            <a:extLst>
              <a:ext uri="{FF2B5EF4-FFF2-40B4-BE49-F238E27FC236}">
                <a16:creationId xmlns:a16="http://schemas.microsoft.com/office/drawing/2014/main" id="{0A661360-E22D-3925-A67B-87848C6005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524000"/>
            <a:ext cx="38354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7" name="Text Box 6">
            <a:extLst>
              <a:ext uri="{FF2B5EF4-FFF2-40B4-BE49-F238E27FC236}">
                <a16:creationId xmlns:a16="http://schemas.microsoft.com/office/drawing/2014/main" id="{83FA311F-6230-2707-1844-43B38901E991}"/>
              </a:ext>
            </a:extLst>
          </p:cNvPr>
          <p:cNvSpPr txBox="1">
            <a:spLocks noChangeArrowheads="1"/>
          </p:cNvSpPr>
          <p:nvPr/>
        </p:nvSpPr>
        <p:spPr bwMode="auto">
          <a:xfrm>
            <a:off x="2489201" y="3032125"/>
            <a:ext cx="1946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solidFill>
                  <a:srgbClr val="00FFFF"/>
                </a:solidFill>
              </a:rPr>
              <a:t>Saturated CdSO</a:t>
            </a:r>
            <a:r>
              <a:rPr lang="en-US" altLang="pt-BR" sz="1800" baseline="-25000">
                <a:solidFill>
                  <a:srgbClr val="00FFFF"/>
                </a:solidFill>
              </a:rPr>
              <a:t>4</a:t>
            </a:r>
            <a:endParaRPr lang="en-US" altLang="pt-BR" sz="1800">
              <a:solidFill>
                <a:srgbClr val="00FFFF"/>
              </a:solidFill>
            </a:endParaRPr>
          </a:p>
          <a:p>
            <a:pPr algn="ctr">
              <a:spcBef>
                <a:spcPct val="0"/>
              </a:spcBef>
              <a:buClrTx/>
              <a:buSzTx/>
              <a:buFontTx/>
              <a:buNone/>
            </a:pPr>
            <a:r>
              <a:rPr lang="en-US" altLang="pt-BR" sz="1800">
                <a:solidFill>
                  <a:srgbClr val="00FFFF"/>
                </a:solidFill>
              </a:rPr>
              <a:t>solution</a:t>
            </a:r>
          </a:p>
        </p:txBody>
      </p:sp>
      <p:sp>
        <p:nvSpPr>
          <p:cNvPr id="30728" name="Text Box 8">
            <a:extLst>
              <a:ext uri="{FF2B5EF4-FFF2-40B4-BE49-F238E27FC236}">
                <a16:creationId xmlns:a16="http://schemas.microsoft.com/office/drawing/2014/main" id="{25064E6A-E385-2C35-89DC-0A12AAFBA5DE}"/>
              </a:ext>
            </a:extLst>
          </p:cNvPr>
          <p:cNvSpPr txBox="1">
            <a:spLocks noChangeArrowheads="1"/>
          </p:cNvSpPr>
          <p:nvPr/>
        </p:nvSpPr>
        <p:spPr bwMode="auto">
          <a:xfrm>
            <a:off x="2844800" y="4251326"/>
            <a:ext cx="1220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solidFill>
                  <a:srgbClr val="FFFF00"/>
                </a:solidFill>
              </a:rPr>
              <a:t>CdSO</a:t>
            </a:r>
            <a:r>
              <a:rPr lang="en-US" altLang="pt-BR" sz="1800" baseline="-25000">
                <a:solidFill>
                  <a:srgbClr val="FFFF00"/>
                </a:solidFill>
              </a:rPr>
              <a:t>4</a:t>
            </a:r>
            <a:r>
              <a:rPr lang="en-US" altLang="pt-BR" sz="1800">
                <a:solidFill>
                  <a:srgbClr val="FFFF00"/>
                </a:solidFill>
              </a:rPr>
              <a:t> (s)</a:t>
            </a:r>
          </a:p>
        </p:txBody>
      </p:sp>
      <p:sp>
        <p:nvSpPr>
          <p:cNvPr id="30729" name="Text Box 9">
            <a:extLst>
              <a:ext uri="{FF2B5EF4-FFF2-40B4-BE49-F238E27FC236}">
                <a16:creationId xmlns:a16="http://schemas.microsoft.com/office/drawing/2014/main" id="{6CD40740-CB62-74F0-1558-1E9CFAF041CA}"/>
              </a:ext>
            </a:extLst>
          </p:cNvPr>
          <p:cNvSpPr txBox="1">
            <a:spLocks noChangeArrowheads="1"/>
          </p:cNvSpPr>
          <p:nvPr/>
        </p:nvSpPr>
        <p:spPr bwMode="auto">
          <a:xfrm>
            <a:off x="8135939" y="4403726"/>
            <a:ext cx="1304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solidFill>
                  <a:srgbClr val="B51818"/>
                </a:solidFill>
              </a:rPr>
              <a:t>Hg</a:t>
            </a:r>
            <a:r>
              <a:rPr lang="en-US" altLang="pt-BR" sz="1800" baseline="-25000">
                <a:solidFill>
                  <a:srgbClr val="B51818"/>
                </a:solidFill>
              </a:rPr>
              <a:t>2</a:t>
            </a:r>
            <a:r>
              <a:rPr lang="en-US" altLang="pt-BR" sz="1800">
                <a:solidFill>
                  <a:srgbClr val="B51818"/>
                </a:solidFill>
              </a:rPr>
              <a:t>SO</a:t>
            </a:r>
            <a:r>
              <a:rPr lang="en-US" altLang="pt-BR" sz="1800" baseline="-25000">
                <a:solidFill>
                  <a:srgbClr val="B51818"/>
                </a:solidFill>
              </a:rPr>
              <a:t>4</a:t>
            </a:r>
            <a:r>
              <a:rPr lang="en-US" altLang="pt-BR" sz="1800">
                <a:solidFill>
                  <a:srgbClr val="B51818"/>
                </a:solidFill>
              </a:rPr>
              <a:t> (s)</a:t>
            </a:r>
          </a:p>
        </p:txBody>
      </p:sp>
      <p:sp>
        <p:nvSpPr>
          <p:cNvPr id="30730" name="Text Box 10">
            <a:extLst>
              <a:ext uri="{FF2B5EF4-FFF2-40B4-BE49-F238E27FC236}">
                <a16:creationId xmlns:a16="http://schemas.microsoft.com/office/drawing/2014/main" id="{BDE3D9F9-C88C-CD69-7CEC-DBA18315919A}"/>
              </a:ext>
            </a:extLst>
          </p:cNvPr>
          <p:cNvSpPr txBox="1">
            <a:spLocks noChangeArrowheads="1"/>
          </p:cNvSpPr>
          <p:nvPr/>
        </p:nvSpPr>
        <p:spPr bwMode="auto">
          <a:xfrm>
            <a:off x="8232775" y="5394326"/>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solidFill>
                  <a:srgbClr val="FFFFFF"/>
                </a:solidFill>
              </a:rPr>
              <a:t>Hg (l)</a:t>
            </a:r>
          </a:p>
        </p:txBody>
      </p:sp>
      <p:sp>
        <p:nvSpPr>
          <p:cNvPr id="30731" name="Text Box 11">
            <a:extLst>
              <a:ext uri="{FF2B5EF4-FFF2-40B4-BE49-F238E27FC236}">
                <a16:creationId xmlns:a16="http://schemas.microsoft.com/office/drawing/2014/main" id="{5D56581D-F794-CD34-1065-39C33656F2F4}"/>
              </a:ext>
            </a:extLst>
          </p:cNvPr>
          <p:cNvSpPr txBox="1">
            <a:spLocks noChangeArrowheads="1"/>
          </p:cNvSpPr>
          <p:nvPr/>
        </p:nvSpPr>
        <p:spPr bwMode="auto">
          <a:xfrm>
            <a:off x="3108325" y="5241926"/>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solidFill>
                  <a:srgbClr val="FFFFFF"/>
                </a:solidFill>
              </a:rPr>
              <a:t>Cd(Hg) (l)</a:t>
            </a:r>
          </a:p>
        </p:txBody>
      </p:sp>
      <p:sp>
        <p:nvSpPr>
          <p:cNvPr id="30732" name="Line 12">
            <a:extLst>
              <a:ext uri="{FF2B5EF4-FFF2-40B4-BE49-F238E27FC236}">
                <a16:creationId xmlns:a16="http://schemas.microsoft.com/office/drawing/2014/main" id="{2D05F673-78A7-ECB2-0648-39B5ACB07597}"/>
              </a:ext>
            </a:extLst>
          </p:cNvPr>
          <p:cNvSpPr>
            <a:spLocks noChangeShapeType="1"/>
          </p:cNvSpPr>
          <p:nvPr/>
        </p:nvSpPr>
        <p:spPr bwMode="auto">
          <a:xfrm>
            <a:off x="4114800" y="4572000"/>
            <a:ext cx="609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3" name="Line 13">
            <a:extLst>
              <a:ext uri="{FF2B5EF4-FFF2-40B4-BE49-F238E27FC236}">
                <a16:creationId xmlns:a16="http://schemas.microsoft.com/office/drawing/2014/main" id="{E6463AC8-C10A-DC03-A3FD-D15B97369141}"/>
              </a:ext>
            </a:extLst>
          </p:cNvPr>
          <p:cNvSpPr>
            <a:spLocks noChangeShapeType="1"/>
          </p:cNvSpPr>
          <p:nvPr/>
        </p:nvSpPr>
        <p:spPr bwMode="auto">
          <a:xfrm flipV="1">
            <a:off x="4267200" y="5181600"/>
            <a:ext cx="685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4" name="Line 14">
            <a:extLst>
              <a:ext uri="{FF2B5EF4-FFF2-40B4-BE49-F238E27FC236}">
                <a16:creationId xmlns:a16="http://schemas.microsoft.com/office/drawing/2014/main" id="{CDC002E4-DE9C-246E-1A0D-5F3C5119D5A7}"/>
              </a:ext>
            </a:extLst>
          </p:cNvPr>
          <p:cNvSpPr>
            <a:spLocks noChangeShapeType="1"/>
          </p:cNvSpPr>
          <p:nvPr/>
        </p:nvSpPr>
        <p:spPr bwMode="auto">
          <a:xfrm flipH="1" flipV="1">
            <a:off x="7543800" y="5181600"/>
            <a:ext cx="685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5" name="Line 15">
            <a:extLst>
              <a:ext uri="{FF2B5EF4-FFF2-40B4-BE49-F238E27FC236}">
                <a16:creationId xmlns:a16="http://schemas.microsoft.com/office/drawing/2014/main" id="{5E5C842D-B2FE-4192-D3D5-B5A2FD49175C}"/>
              </a:ext>
            </a:extLst>
          </p:cNvPr>
          <p:cNvSpPr>
            <a:spLocks noChangeShapeType="1"/>
          </p:cNvSpPr>
          <p:nvPr/>
        </p:nvSpPr>
        <p:spPr bwMode="auto">
          <a:xfrm flipH="1">
            <a:off x="7543800" y="45720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6" name="Line 16">
            <a:extLst>
              <a:ext uri="{FF2B5EF4-FFF2-40B4-BE49-F238E27FC236}">
                <a16:creationId xmlns:a16="http://schemas.microsoft.com/office/drawing/2014/main" id="{3ED77999-E205-72D9-881F-F342295B334D}"/>
              </a:ext>
            </a:extLst>
          </p:cNvPr>
          <p:cNvSpPr>
            <a:spLocks noChangeShapeType="1"/>
          </p:cNvSpPr>
          <p:nvPr/>
        </p:nvSpPr>
        <p:spPr bwMode="auto">
          <a:xfrm>
            <a:off x="3962400" y="34290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7" name="Text Box 17">
            <a:extLst>
              <a:ext uri="{FF2B5EF4-FFF2-40B4-BE49-F238E27FC236}">
                <a16:creationId xmlns:a16="http://schemas.microsoft.com/office/drawing/2014/main" id="{DD802082-00AD-7BB2-3583-9B606F0E5CB0}"/>
              </a:ext>
            </a:extLst>
          </p:cNvPr>
          <p:cNvSpPr txBox="1">
            <a:spLocks noChangeArrowheads="1"/>
          </p:cNvSpPr>
          <p:nvPr/>
        </p:nvSpPr>
        <p:spPr bwMode="auto">
          <a:xfrm>
            <a:off x="4845050" y="62023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a:t>
            </a:r>
          </a:p>
        </p:txBody>
      </p:sp>
      <p:sp>
        <p:nvSpPr>
          <p:cNvPr id="30738" name="Text Box 18">
            <a:extLst>
              <a:ext uri="{FF2B5EF4-FFF2-40B4-BE49-F238E27FC236}">
                <a16:creationId xmlns:a16="http://schemas.microsoft.com/office/drawing/2014/main" id="{78B1E102-3322-C32D-C0F1-B8AE04DE6589}"/>
              </a:ext>
            </a:extLst>
          </p:cNvPr>
          <p:cNvSpPr txBox="1">
            <a:spLocks noChangeArrowheads="1"/>
          </p:cNvSpPr>
          <p:nvPr/>
        </p:nvSpPr>
        <p:spPr bwMode="auto">
          <a:xfrm>
            <a:off x="7146926" y="6172201"/>
            <a:ext cx="384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800">
                <a:latin typeface="Times" panose="02020603050405020304" pitchFamily="18" charset="0"/>
              </a:rPr>
              <a:t>+</a:t>
            </a:r>
            <a:endParaRPr lang="en-US" altLang="pt-BR" sz="2400">
              <a:latin typeface="Times"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2CEC557-4768-F9DC-8365-5279022801E9}"/>
              </a:ext>
            </a:extLst>
          </p:cNvPr>
          <p:cNvSpPr>
            <a:spLocks noGrp="1" noRot="1" noChangeArrowheads="1"/>
          </p:cNvSpPr>
          <p:nvPr>
            <p:ph type="title"/>
          </p:nvPr>
        </p:nvSpPr>
        <p:spPr/>
        <p:txBody>
          <a:bodyPr/>
          <a:lstStyle/>
          <a:p>
            <a:pPr eaLnBrk="1" hangingPunct="1">
              <a:defRPr/>
            </a:pPr>
            <a:r>
              <a:rPr lang="en-US" altLang="pt-BR"/>
              <a:t>Weston Cell Reactions</a:t>
            </a:r>
          </a:p>
        </p:txBody>
      </p:sp>
      <p:sp>
        <p:nvSpPr>
          <p:cNvPr id="72707" name="Rectangle 3">
            <a:extLst>
              <a:ext uri="{FF2B5EF4-FFF2-40B4-BE49-F238E27FC236}">
                <a16:creationId xmlns:a16="http://schemas.microsoft.com/office/drawing/2014/main" id="{4C8B23C2-73C1-763A-9E83-8724A2154EC9}"/>
              </a:ext>
            </a:extLst>
          </p:cNvPr>
          <p:cNvSpPr>
            <a:spLocks noGrp="1" noRot="1" noChangeArrowheads="1"/>
          </p:cNvSpPr>
          <p:nvPr>
            <p:ph type="body" idx="1"/>
          </p:nvPr>
        </p:nvSpPr>
        <p:spPr>
          <a:xfrm>
            <a:off x="1828800" y="1600200"/>
            <a:ext cx="8540750" cy="1371600"/>
          </a:xfrm>
        </p:spPr>
        <p:txBody>
          <a:bodyPr/>
          <a:lstStyle/>
          <a:p>
            <a:pPr eaLnBrk="1" hangingPunct="1">
              <a:buFont typeface="Wingdings 3" charset="2"/>
              <a:buNone/>
              <a:defRPr/>
            </a:pPr>
            <a:r>
              <a:rPr lang="en-US" altLang="pt-BR" sz="2000"/>
              <a:t>Here are the two reactions that are occurring.  In the left-hand cell we find</a:t>
            </a:r>
          </a:p>
          <a:p>
            <a:pPr algn="ctr" eaLnBrk="1" hangingPunct="1">
              <a:buFont typeface="Wingdings 3" charset="2"/>
              <a:buNone/>
              <a:defRPr/>
            </a:pPr>
            <a:r>
              <a:rPr lang="en-US" altLang="pt-BR" sz="2000"/>
              <a:t>Cd(Hg) </a:t>
            </a:r>
            <a:r>
              <a:rPr lang="en-US" altLang="pt-BR">
                <a:latin typeface="Symbol" charset="2"/>
              </a:rPr>
              <a:t>®</a:t>
            </a:r>
            <a:r>
              <a:rPr lang="en-US" altLang="pt-BR" sz="2000"/>
              <a:t> Cd</a:t>
            </a:r>
            <a:r>
              <a:rPr lang="en-US" altLang="pt-BR" sz="2000" baseline="30000"/>
              <a:t>2+</a:t>
            </a:r>
            <a:r>
              <a:rPr lang="en-US" altLang="pt-BR" sz="2000"/>
              <a:t>(aq) + 2e</a:t>
            </a:r>
            <a:r>
              <a:rPr lang="en-US" altLang="pt-BR" sz="2000" baseline="30000"/>
              <a:t>–</a:t>
            </a:r>
          </a:p>
          <a:p>
            <a:pPr eaLnBrk="1" hangingPunct="1">
              <a:buFont typeface="Wingdings 3" charset="2"/>
              <a:buNone/>
              <a:defRPr/>
            </a:pPr>
            <a:r>
              <a:rPr lang="en-US" altLang="pt-BR" sz="2000"/>
              <a:t>• Cd is being oxidized (its oxidation number is going from 0 to +2)</a:t>
            </a:r>
          </a:p>
        </p:txBody>
      </p:sp>
      <p:sp>
        <p:nvSpPr>
          <p:cNvPr id="72708" name="Rectangle 4">
            <a:extLst>
              <a:ext uri="{FF2B5EF4-FFF2-40B4-BE49-F238E27FC236}">
                <a16:creationId xmlns:a16="http://schemas.microsoft.com/office/drawing/2014/main" id="{ECBC7F7F-EF1E-01D6-7A25-94EEEC6A3DF5}"/>
              </a:ext>
            </a:extLst>
          </p:cNvPr>
          <p:cNvSpPr>
            <a:spLocks noRot="1" noChangeArrowheads="1"/>
          </p:cNvSpPr>
          <p:nvPr/>
        </p:nvSpPr>
        <p:spPr bwMode="auto">
          <a:xfrm>
            <a:off x="1905000" y="3048000"/>
            <a:ext cx="85407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In the right-hand cell we find</a:t>
            </a:r>
          </a:p>
          <a:p>
            <a:pPr algn="ctr" eaLnBrk="1" hangingPunct="1">
              <a:buFont typeface="Wingdings 3" charset="2"/>
              <a:buNone/>
              <a:defRPr/>
            </a:pPr>
            <a:r>
              <a:rPr lang="en-US" altLang="pt-BR" sz="2000"/>
              <a:t>Hg</a:t>
            </a:r>
            <a:r>
              <a:rPr lang="en-US" altLang="pt-BR" sz="2000" baseline="-25000"/>
              <a:t>2</a:t>
            </a:r>
            <a:r>
              <a:rPr lang="en-US" altLang="pt-BR" sz="2000"/>
              <a:t>SO</a:t>
            </a:r>
            <a:r>
              <a:rPr lang="en-US" altLang="pt-BR" sz="2000" baseline="-25000"/>
              <a:t>4</a:t>
            </a:r>
            <a:r>
              <a:rPr lang="en-US" altLang="pt-BR" sz="2000"/>
              <a:t>(s) + 2e</a:t>
            </a:r>
            <a:r>
              <a:rPr lang="en-US" altLang="pt-BR" sz="2000" baseline="30000"/>
              <a:t>–</a:t>
            </a:r>
            <a:r>
              <a:rPr lang="en-US" altLang="pt-BR" sz="2000"/>
              <a:t> </a:t>
            </a:r>
            <a:r>
              <a:rPr lang="en-US" altLang="pt-BR" sz="2800">
                <a:latin typeface="Symbol" charset="2"/>
              </a:rPr>
              <a:t>®</a:t>
            </a:r>
            <a:r>
              <a:rPr lang="en-US" altLang="pt-BR" sz="2000"/>
              <a:t> 2 Hg(l) + SO</a:t>
            </a:r>
            <a:r>
              <a:rPr lang="en-US" altLang="pt-BR" sz="2000" baseline="-25000"/>
              <a:t>4</a:t>
            </a:r>
            <a:r>
              <a:rPr lang="en-US" altLang="pt-BR" sz="2000" baseline="30000"/>
              <a:t>2–</a:t>
            </a:r>
            <a:r>
              <a:rPr lang="en-US" altLang="pt-BR" sz="2000"/>
              <a:t>(aq)</a:t>
            </a:r>
            <a:endParaRPr lang="en-US" altLang="pt-BR" sz="2000" baseline="30000"/>
          </a:p>
          <a:p>
            <a:pPr eaLnBrk="1" hangingPunct="1">
              <a:buFont typeface="Wingdings 3" charset="2"/>
              <a:buNone/>
              <a:defRPr/>
            </a:pPr>
            <a:r>
              <a:rPr lang="en-US" altLang="pt-BR" sz="2000"/>
              <a:t>• Hg is being reduced (its oxidation number is going from +1 to 0)</a:t>
            </a:r>
          </a:p>
        </p:txBody>
      </p:sp>
      <p:sp>
        <p:nvSpPr>
          <p:cNvPr id="72709" name="Rectangle 5">
            <a:extLst>
              <a:ext uri="{FF2B5EF4-FFF2-40B4-BE49-F238E27FC236}">
                <a16:creationId xmlns:a16="http://schemas.microsoft.com/office/drawing/2014/main" id="{4D754EB8-B4C1-38F6-24C0-25C328854989}"/>
              </a:ext>
            </a:extLst>
          </p:cNvPr>
          <p:cNvSpPr>
            <a:spLocks noRot="1" noChangeArrowheads="1"/>
          </p:cNvSpPr>
          <p:nvPr/>
        </p:nvSpPr>
        <p:spPr bwMode="auto">
          <a:xfrm>
            <a:off x="1905000" y="4724400"/>
            <a:ext cx="854075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2000"/>
              <a:t>The overall reaction is the sum of these two reactions</a:t>
            </a:r>
          </a:p>
          <a:p>
            <a:pPr algn="ctr" eaLnBrk="1" hangingPunct="1">
              <a:buFont typeface="Wingdings 3" charset="2"/>
              <a:buNone/>
              <a:defRPr/>
            </a:pPr>
            <a:r>
              <a:rPr lang="en-US" altLang="pt-BR" sz="2000"/>
              <a:t>Cd(Hg) + Hg</a:t>
            </a:r>
            <a:r>
              <a:rPr lang="en-US" altLang="pt-BR" sz="2000" baseline="-25000"/>
              <a:t>2</a:t>
            </a:r>
            <a:r>
              <a:rPr lang="en-US" altLang="pt-BR" sz="2000"/>
              <a:t>SO</a:t>
            </a:r>
            <a:r>
              <a:rPr lang="en-US" altLang="pt-BR" sz="2000" baseline="-25000"/>
              <a:t>4</a:t>
            </a:r>
            <a:r>
              <a:rPr lang="en-US" altLang="pt-BR" sz="2000"/>
              <a:t>(s) </a:t>
            </a:r>
            <a:r>
              <a:rPr lang="en-US" altLang="pt-BR" sz="2800">
                <a:latin typeface="Symbol" charset="2"/>
              </a:rPr>
              <a:t>®</a:t>
            </a:r>
            <a:r>
              <a:rPr lang="en-US" altLang="pt-BR" sz="2000"/>
              <a:t> 2 Hg(l) + Cd</a:t>
            </a:r>
            <a:r>
              <a:rPr lang="en-US" altLang="pt-BR" sz="2000" baseline="30000"/>
              <a:t>2+</a:t>
            </a:r>
            <a:r>
              <a:rPr lang="en-US" altLang="pt-BR" sz="2000"/>
              <a:t>(aq) + SO</a:t>
            </a:r>
            <a:r>
              <a:rPr lang="en-US" altLang="pt-BR" sz="2000" baseline="-25000"/>
              <a:t>4</a:t>
            </a:r>
            <a:r>
              <a:rPr lang="en-US" altLang="pt-BR" sz="2000" baseline="30000"/>
              <a:t>2–</a:t>
            </a:r>
            <a:r>
              <a:rPr lang="en-US" altLang="pt-BR" sz="2000"/>
              <a:t>(aq)</a:t>
            </a:r>
            <a:endParaRPr lang="en-US" altLang="pt-BR" sz="2000" baseline="30000"/>
          </a:p>
          <a:p>
            <a:pPr eaLnBrk="1" hangingPunct="1">
              <a:buFont typeface="Wingdings 3" charset="2"/>
              <a:buNone/>
              <a:defRPr/>
            </a:pPr>
            <a:endParaRPr lang="en-US" altLang="pt-BR" sz="2000"/>
          </a:p>
          <a:p>
            <a:pPr eaLnBrk="1" hangingPunct="1">
              <a:buFont typeface="Wingdings 3" charset="2"/>
              <a:buNone/>
              <a:defRPr/>
            </a:pPr>
            <a:r>
              <a:rPr lang="en-US" altLang="pt-BR" sz="2000"/>
              <a:t>This reaction occurs spontaneously as written.  Its free energy change ∆G is therefore –ive and its cell potential E is +ive.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F2A74F6B-9254-16F9-3EDC-9F5049014E84}"/>
              </a:ext>
            </a:extLst>
          </p:cNvPr>
          <p:cNvSpPr>
            <a:spLocks noGrp="1" noRot="1" noChangeArrowheads="1"/>
          </p:cNvSpPr>
          <p:nvPr>
            <p:ph type="title"/>
          </p:nvPr>
        </p:nvSpPr>
        <p:spPr/>
        <p:txBody>
          <a:bodyPr/>
          <a:lstStyle/>
          <a:p>
            <a:pPr eaLnBrk="1" hangingPunct="1">
              <a:defRPr/>
            </a:pPr>
            <a:r>
              <a:rPr lang="en-US" altLang="pt-BR"/>
              <a:t>Cell Notation</a:t>
            </a:r>
          </a:p>
        </p:txBody>
      </p:sp>
      <p:sp>
        <p:nvSpPr>
          <p:cNvPr id="73731" name="Rectangle 3">
            <a:extLst>
              <a:ext uri="{FF2B5EF4-FFF2-40B4-BE49-F238E27FC236}">
                <a16:creationId xmlns:a16="http://schemas.microsoft.com/office/drawing/2014/main" id="{04554690-4B65-7500-D647-49B41CB35546}"/>
              </a:ext>
            </a:extLst>
          </p:cNvPr>
          <p:cNvSpPr>
            <a:spLocks noGrp="1" noRot="1" noChangeArrowheads="1"/>
          </p:cNvSpPr>
          <p:nvPr>
            <p:ph type="body" idx="1"/>
          </p:nvPr>
        </p:nvSpPr>
        <p:spPr>
          <a:xfrm>
            <a:off x="1825625" y="1600200"/>
            <a:ext cx="8540750" cy="4267200"/>
          </a:xfrm>
        </p:spPr>
        <p:txBody>
          <a:bodyPr>
            <a:normAutofit lnSpcReduction="10000"/>
          </a:bodyPr>
          <a:lstStyle/>
          <a:p>
            <a:pPr eaLnBrk="1" hangingPunct="1">
              <a:buFont typeface="Wingdings 3" charset="2"/>
              <a:buNone/>
              <a:defRPr/>
            </a:pPr>
            <a:r>
              <a:rPr lang="en-US" altLang="pt-BR" sz="2000"/>
              <a:t>A shorthand cell notation has been developed for convenience.  The Weston cell is written as</a:t>
            </a:r>
          </a:p>
          <a:p>
            <a:pPr eaLnBrk="1" hangingPunct="1">
              <a:buFont typeface="Wingdings 3" charset="2"/>
              <a:buNone/>
              <a:defRPr/>
            </a:pPr>
            <a:endParaRPr lang="en-US" altLang="pt-BR" sz="2000"/>
          </a:p>
          <a:p>
            <a:pPr algn="ctr" eaLnBrk="1" hangingPunct="1">
              <a:buFont typeface="Wingdings 3" charset="2"/>
              <a:buNone/>
              <a:defRPr/>
            </a:pPr>
            <a:r>
              <a:rPr lang="en-US" altLang="pt-BR" sz="2000"/>
              <a:t>Cd(12.5% Hg amalgam) | CdSO</a:t>
            </a:r>
            <a:r>
              <a:rPr lang="en-US" altLang="pt-BR" sz="2000" baseline="-25000"/>
              <a:t>4</a:t>
            </a:r>
            <a:r>
              <a:rPr lang="en-US" altLang="pt-BR" sz="2000"/>
              <a:t>(aq, sat) | Hg</a:t>
            </a:r>
            <a:r>
              <a:rPr lang="en-US" altLang="pt-BR" sz="2000" baseline="-25000"/>
              <a:t>2</a:t>
            </a:r>
            <a:r>
              <a:rPr lang="en-US" altLang="pt-BR" sz="2000"/>
              <a:t>SO</a:t>
            </a:r>
            <a:r>
              <a:rPr lang="en-US" altLang="pt-BR" sz="2000" baseline="-25000"/>
              <a:t>4</a:t>
            </a:r>
            <a:r>
              <a:rPr lang="en-US" altLang="pt-BR" sz="2000"/>
              <a:t> (s) | Hg(l)</a:t>
            </a:r>
          </a:p>
          <a:p>
            <a:pPr eaLnBrk="1" hangingPunct="1">
              <a:buFont typeface="Wingdings 3" charset="2"/>
              <a:buNone/>
              <a:defRPr/>
            </a:pPr>
            <a:endParaRPr lang="en-US" altLang="pt-BR" sz="2000"/>
          </a:p>
          <a:p>
            <a:pPr eaLnBrk="1" hangingPunct="1">
              <a:buFont typeface="Wingdings 3" charset="2"/>
              <a:buNone/>
              <a:defRPr/>
            </a:pPr>
            <a:r>
              <a:rPr lang="en-US" altLang="pt-BR" sz="2000"/>
              <a:t>• write components in sequence</a:t>
            </a:r>
          </a:p>
          <a:p>
            <a:pPr eaLnBrk="1" hangingPunct="1">
              <a:buFont typeface="Wingdings 3" charset="2"/>
              <a:buNone/>
              <a:defRPr/>
            </a:pPr>
            <a:r>
              <a:rPr lang="en-US" altLang="pt-BR" sz="2000"/>
              <a:t>• separate phases with a single vertical line “|”</a:t>
            </a:r>
          </a:p>
          <a:p>
            <a:pPr eaLnBrk="1" hangingPunct="1">
              <a:buFont typeface="Wingdings 3" charset="2"/>
              <a:buNone/>
              <a:defRPr/>
            </a:pPr>
            <a:r>
              <a:rPr lang="en-US" altLang="pt-BR" sz="2000"/>
              <a:t>• a salt bridge or membrane is represented by a double vertical line “||”</a:t>
            </a:r>
          </a:p>
          <a:p>
            <a:pPr eaLnBrk="1" hangingPunct="1">
              <a:buFont typeface="Wingdings 3" charset="2"/>
              <a:buNone/>
              <a:defRPr/>
            </a:pPr>
            <a:r>
              <a:rPr lang="en-US" altLang="pt-BR" sz="2000"/>
              <a:t>• included a specification of the species concentration</a:t>
            </a:r>
          </a:p>
          <a:p>
            <a:pPr eaLnBrk="1" hangingPunct="1">
              <a:buFont typeface="Wingdings 3" charset="2"/>
              <a:buNone/>
              <a:defRPr/>
            </a:pPr>
            <a:r>
              <a:rPr lang="en-US" altLang="pt-BR" sz="2000"/>
              <a:t>• note that the solid CdSO</a:t>
            </a:r>
            <a:r>
              <a:rPr lang="en-US" altLang="pt-BR" sz="2000" baseline="-25000"/>
              <a:t>4</a:t>
            </a:r>
            <a:r>
              <a:rPr lang="en-US" altLang="pt-BR" sz="2000"/>
              <a:t> is necessary to maintain a saturated solution, but it does not participate directly in the reaction so it is not included in the cell definition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14FCCC2-DDA0-4D4A-3B09-58352D28FF9D}"/>
              </a:ext>
            </a:extLst>
          </p:cNvPr>
          <p:cNvSpPr>
            <a:spLocks noGrp="1" noRot="1" noChangeArrowheads="1"/>
          </p:cNvSpPr>
          <p:nvPr>
            <p:ph type="title"/>
          </p:nvPr>
        </p:nvSpPr>
        <p:spPr/>
        <p:txBody>
          <a:bodyPr/>
          <a:lstStyle/>
          <a:p>
            <a:pPr eaLnBrk="1" hangingPunct="1">
              <a:defRPr/>
            </a:pPr>
            <a:r>
              <a:rPr lang="en-US" altLang="pt-BR"/>
              <a:t>Electrode Convention</a:t>
            </a:r>
          </a:p>
        </p:txBody>
      </p:sp>
      <p:sp>
        <p:nvSpPr>
          <p:cNvPr id="74755" name="Rectangle 3">
            <a:extLst>
              <a:ext uri="{FF2B5EF4-FFF2-40B4-BE49-F238E27FC236}">
                <a16:creationId xmlns:a16="http://schemas.microsoft.com/office/drawing/2014/main" id="{8C0DA8A6-CE0A-2BA6-F145-29CA776F1C81}"/>
              </a:ext>
            </a:extLst>
          </p:cNvPr>
          <p:cNvSpPr>
            <a:spLocks noGrp="1" noRot="1" noChangeArrowheads="1"/>
          </p:cNvSpPr>
          <p:nvPr>
            <p:ph type="body" idx="1"/>
          </p:nvPr>
        </p:nvSpPr>
        <p:spPr>
          <a:xfrm>
            <a:off x="1825625" y="1600200"/>
            <a:ext cx="8540750" cy="4953000"/>
          </a:xfrm>
        </p:spPr>
        <p:txBody>
          <a:bodyPr>
            <a:normAutofit lnSpcReduction="10000"/>
          </a:bodyPr>
          <a:lstStyle/>
          <a:p>
            <a:pPr eaLnBrk="1" hangingPunct="1">
              <a:lnSpc>
                <a:spcPct val="90000"/>
              </a:lnSpc>
              <a:buFont typeface="Wingdings 3" charset="2"/>
              <a:buNone/>
              <a:defRPr/>
            </a:pPr>
            <a:r>
              <a:rPr lang="en-US" altLang="pt-BR" sz="2000"/>
              <a:t>The electrode at which </a:t>
            </a:r>
            <a:r>
              <a:rPr lang="en-US" altLang="pt-BR" sz="2400">
                <a:solidFill>
                  <a:srgbClr val="00FFFF"/>
                </a:solidFill>
              </a:rPr>
              <a:t>oxidation</a:t>
            </a:r>
            <a:r>
              <a:rPr lang="en-US" altLang="pt-BR" sz="2000"/>
              <a:t> is occurring is called the </a:t>
            </a:r>
            <a:r>
              <a:rPr lang="en-US" altLang="pt-BR" sz="2400">
                <a:solidFill>
                  <a:srgbClr val="00FFFF"/>
                </a:solidFill>
              </a:rPr>
              <a:t>anode</a:t>
            </a:r>
            <a:r>
              <a:rPr lang="en-US" altLang="pt-BR" sz="2000"/>
              <a:t>.</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The electrode at which </a:t>
            </a:r>
            <a:r>
              <a:rPr lang="en-US" altLang="pt-BR" sz="2400">
                <a:solidFill>
                  <a:srgbClr val="FFFF00"/>
                </a:solidFill>
              </a:rPr>
              <a:t>reduction</a:t>
            </a:r>
            <a:r>
              <a:rPr lang="en-US" altLang="pt-BR" sz="2000"/>
              <a:t> is occurring is called the </a:t>
            </a:r>
            <a:r>
              <a:rPr lang="en-US" altLang="pt-BR" sz="2400">
                <a:solidFill>
                  <a:srgbClr val="FFFF00"/>
                </a:solidFill>
              </a:rPr>
              <a:t>cathode</a:t>
            </a:r>
            <a:r>
              <a:rPr lang="en-US" altLang="pt-BR" sz="2000"/>
              <a:t>.</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 write the anode on the left and the cathode on the right.</a:t>
            </a:r>
          </a:p>
          <a:p>
            <a:pPr eaLnBrk="1" hangingPunct="1">
              <a:lnSpc>
                <a:spcPct val="90000"/>
              </a:lnSpc>
              <a:buFont typeface="Wingdings 3" charset="2"/>
              <a:buNone/>
              <a:defRPr/>
            </a:pPr>
            <a:r>
              <a:rPr lang="en-US" altLang="pt-BR" sz="2000"/>
              <a:t>• a cell operating spontaneously in this configuration is said to have a positive total cell potential.</a:t>
            </a:r>
          </a:p>
          <a:p>
            <a:pPr eaLnBrk="1" hangingPunct="1">
              <a:lnSpc>
                <a:spcPct val="90000"/>
              </a:lnSpc>
              <a:buFont typeface="Wingdings 3" charset="2"/>
              <a:buNone/>
              <a:defRPr/>
            </a:pPr>
            <a:r>
              <a:rPr lang="en-US" altLang="pt-BR" sz="2000"/>
              <a:t>• when connecting a voltmeter, connect the positive terminal to the positive electrode.  If it reads a positive potential, you have correctly identified all the terminals.  If you read a negative potential, then you have misidentified the reactions in the cells, and you have hooked it up backwards.  Reverse your assignment of anode and cathode.</a:t>
            </a:r>
          </a:p>
          <a:p>
            <a:pPr eaLnBrk="1" hangingPunct="1">
              <a:lnSpc>
                <a:spcPct val="90000"/>
              </a:lnSpc>
              <a:buFont typeface="Wingdings 3" charset="2"/>
              <a:buNone/>
              <a:defRPr/>
            </a:pPr>
            <a:r>
              <a:rPr lang="en-US" altLang="pt-BR" sz="2000"/>
              <a:t>• in a galvanic cell the cathode is +ive</a:t>
            </a:r>
          </a:p>
          <a:p>
            <a:pPr eaLnBrk="1" hangingPunct="1">
              <a:lnSpc>
                <a:spcPct val="90000"/>
              </a:lnSpc>
              <a:buFont typeface="Wingdings 3" charset="2"/>
              <a:buNone/>
              <a:defRPr/>
            </a:pPr>
            <a:r>
              <a:rPr lang="en-US" altLang="pt-BR" sz="2000"/>
              <a:t>• in an electrolytic cell the cathode is –ive.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EC6A531-F2CB-2049-20BB-19EE10BFABC1}"/>
              </a:ext>
            </a:extLst>
          </p:cNvPr>
          <p:cNvSpPr>
            <a:spLocks noGrp="1" noRot="1" noChangeArrowheads="1"/>
          </p:cNvSpPr>
          <p:nvPr>
            <p:ph type="title"/>
          </p:nvPr>
        </p:nvSpPr>
        <p:spPr/>
        <p:txBody>
          <a:bodyPr/>
          <a:lstStyle/>
          <a:p>
            <a:pPr eaLnBrk="1" hangingPunct="1">
              <a:defRPr/>
            </a:pPr>
            <a:r>
              <a:rPr lang="en-US" altLang="pt-BR"/>
              <a:t>Band Structure</a:t>
            </a:r>
          </a:p>
        </p:txBody>
      </p:sp>
      <p:grpSp>
        <p:nvGrpSpPr>
          <p:cNvPr id="26851" name="Group 227">
            <a:extLst>
              <a:ext uri="{FF2B5EF4-FFF2-40B4-BE49-F238E27FC236}">
                <a16:creationId xmlns:a16="http://schemas.microsoft.com/office/drawing/2014/main" id="{CCA02728-2A06-565C-0DD8-DB3BA1A3959B}"/>
              </a:ext>
            </a:extLst>
          </p:cNvPr>
          <p:cNvGrpSpPr>
            <a:grpSpLocks/>
          </p:cNvGrpSpPr>
          <p:nvPr/>
        </p:nvGrpSpPr>
        <p:grpSpPr bwMode="auto">
          <a:xfrm>
            <a:off x="1797051" y="2362201"/>
            <a:ext cx="1751013" cy="2862263"/>
            <a:chOff x="172" y="1488"/>
            <a:chExt cx="1103" cy="1803"/>
          </a:xfrm>
        </p:grpSpPr>
        <p:grpSp>
          <p:nvGrpSpPr>
            <p:cNvPr id="7192" name="Group 47">
              <a:extLst>
                <a:ext uri="{FF2B5EF4-FFF2-40B4-BE49-F238E27FC236}">
                  <a16:creationId xmlns:a16="http://schemas.microsoft.com/office/drawing/2014/main" id="{E0FC15CF-1A69-5284-B42F-68C2C4BFC529}"/>
                </a:ext>
              </a:extLst>
            </p:cNvPr>
            <p:cNvGrpSpPr>
              <a:grpSpLocks/>
            </p:cNvGrpSpPr>
            <p:nvPr/>
          </p:nvGrpSpPr>
          <p:grpSpPr bwMode="auto">
            <a:xfrm>
              <a:off x="816" y="1488"/>
              <a:ext cx="432" cy="1432"/>
              <a:chOff x="2672" y="1452"/>
              <a:chExt cx="432" cy="1432"/>
            </a:xfrm>
          </p:grpSpPr>
          <p:sp>
            <p:nvSpPr>
              <p:cNvPr id="7196" name="Line 10">
                <a:extLst>
                  <a:ext uri="{FF2B5EF4-FFF2-40B4-BE49-F238E27FC236}">
                    <a16:creationId xmlns:a16="http://schemas.microsoft.com/office/drawing/2014/main" id="{99520567-2D34-30DB-2773-2AE4B08D95DF}"/>
                  </a:ext>
                </a:extLst>
              </p:cNvPr>
              <p:cNvSpPr>
                <a:spLocks noChangeShapeType="1"/>
              </p:cNvSpPr>
              <p:nvPr/>
            </p:nvSpPr>
            <p:spPr bwMode="auto">
              <a:xfrm>
                <a:off x="2680" y="1460"/>
                <a:ext cx="408" cy="1"/>
              </a:xfrm>
              <a:prstGeom prst="line">
                <a:avLst/>
              </a:prstGeom>
              <a:noFill/>
              <a:ln w="38100">
                <a:solidFill>
                  <a:srgbClr val="F6725E"/>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11">
                <a:extLst>
                  <a:ext uri="{FF2B5EF4-FFF2-40B4-BE49-F238E27FC236}">
                    <a16:creationId xmlns:a16="http://schemas.microsoft.com/office/drawing/2014/main" id="{B6CFB7D9-1978-579E-14CF-F9E25749AA58}"/>
                  </a:ext>
                </a:extLst>
              </p:cNvPr>
              <p:cNvSpPr>
                <a:spLocks noChangeShapeType="1"/>
              </p:cNvSpPr>
              <p:nvPr/>
            </p:nvSpPr>
            <p:spPr bwMode="auto">
              <a:xfrm>
                <a:off x="2680" y="1468"/>
                <a:ext cx="408" cy="1"/>
              </a:xfrm>
              <a:prstGeom prst="line">
                <a:avLst/>
              </a:prstGeom>
              <a:noFill/>
              <a:ln w="38100">
                <a:solidFill>
                  <a:srgbClr val="F7756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Line 12">
                <a:extLst>
                  <a:ext uri="{FF2B5EF4-FFF2-40B4-BE49-F238E27FC236}">
                    <a16:creationId xmlns:a16="http://schemas.microsoft.com/office/drawing/2014/main" id="{B86AEA67-9663-7E57-6BF0-D1B28BEF3318}"/>
                  </a:ext>
                </a:extLst>
              </p:cNvPr>
              <p:cNvSpPr>
                <a:spLocks noChangeShapeType="1"/>
              </p:cNvSpPr>
              <p:nvPr/>
            </p:nvSpPr>
            <p:spPr bwMode="auto">
              <a:xfrm>
                <a:off x="2680" y="1484"/>
                <a:ext cx="408" cy="1"/>
              </a:xfrm>
              <a:prstGeom prst="line">
                <a:avLst/>
              </a:prstGeom>
              <a:noFill/>
              <a:ln w="38100">
                <a:solidFill>
                  <a:srgbClr val="F7776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Line 13">
                <a:extLst>
                  <a:ext uri="{FF2B5EF4-FFF2-40B4-BE49-F238E27FC236}">
                    <a16:creationId xmlns:a16="http://schemas.microsoft.com/office/drawing/2014/main" id="{75625884-F80F-B252-4BDF-B00E13DFDF47}"/>
                  </a:ext>
                </a:extLst>
              </p:cNvPr>
              <p:cNvSpPr>
                <a:spLocks noChangeShapeType="1"/>
              </p:cNvSpPr>
              <p:nvPr/>
            </p:nvSpPr>
            <p:spPr bwMode="auto">
              <a:xfrm>
                <a:off x="2680" y="1500"/>
                <a:ext cx="408" cy="1"/>
              </a:xfrm>
              <a:prstGeom prst="line">
                <a:avLst/>
              </a:prstGeom>
              <a:noFill/>
              <a:ln w="38100">
                <a:solidFill>
                  <a:srgbClr val="F77A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Line 14">
                <a:extLst>
                  <a:ext uri="{FF2B5EF4-FFF2-40B4-BE49-F238E27FC236}">
                    <a16:creationId xmlns:a16="http://schemas.microsoft.com/office/drawing/2014/main" id="{9C79AFC4-18F6-E8BA-0085-DB440C5C794B}"/>
                  </a:ext>
                </a:extLst>
              </p:cNvPr>
              <p:cNvSpPr>
                <a:spLocks noChangeShapeType="1"/>
              </p:cNvSpPr>
              <p:nvPr/>
            </p:nvSpPr>
            <p:spPr bwMode="auto">
              <a:xfrm>
                <a:off x="2680" y="1516"/>
                <a:ext cx="408" cy="1"/>
              </a:xfrm>
              <a:prstGeom prst="line">
                <a:avLst/>
              </a:prstGeom>
              <a:noFill/>
              <a:ln w="38100">
                <a:solidFill>
                  <a:srgbClr val="F87C6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1" name="Line 15">
                <a:extLst>
                  <a:ext uri="{FF2B5EF4-FFF2-40B4-BE49-F238E27FC236}">
                    <a16:creationId xmlns:a16="http://schemas.microsoft.com/office/drawing/2014/main" id="{0352FCBE-540E-8291-EAEE-2C33902C73F1}"/>
                  </a:ext>
                </a:extLst>
              </p:cNvPr>
              <p:cNvSpPr>
                <a:spLocks noChangeShapeType="1"/>
              </p:cNvSpPr>
              <p:nvPr/>
            </p:nvSpPr>
            <p:spPr bwMode="auto">
              <a:xfrm>
                <a:off x="2680" y="1532"/>
                <a:ext cx="408" cy="1"/>
              </a:xfrm>
              <a:prstGeom prst="line">
                <a:avLst/>
              </a:prstGeom>
              <a:noFill/>
              <a:ln w="38100">
                <a:solidFill>
                  <a:srgbClr val="F87F6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2" name="Line 16">
                <a:extLst>
                  <a:ext uri="{FF2B5EF4-FFF2-40B4-BE49-F238E27FC236}">
                    <a16:creationId xmlns:a16="http://schemas.microsoft.com/office/drawing/2014/main" id="{2CB19AAF-83F4-2D72-021C-8B6CA1EDD4AA}"/>
                  </a:ext>
                </a:extLst>
              </p:cNvPr>
              <p:cNvSpPr>
                <a:spLocks noChangeShapeType="1"/>
              </p:cNvSpPr>
              <p:nvPr/>
            </p:nvSpPr>
            <p:spPr bwMode="auto">
              <a:xfrm>
                <a:off x="2680" y="1548"/>
                <a:ext cx="408" cy="1"/>
              </a:xfrm>
              <a:prstGeom prst="line">
                <a:avLst/>
              </a:prstGeom>
              <a:noFill/>
              <a:ln w="38100">
                <a:solidFill>
                  <a:srgbClr val="F8826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3" name="Line 17">
                <a:extLst>
                  <a:ext uri="{FF2B5EF4-FFF2-40B4-BE49-F238E27FC236}">
                    <a16:creationId xmlns:a16="http://schemas.microsoft.com/office/drawing/2014/main" id="{6F4CE8C6-4238-F6AC-8C45-18E3AAC53CE0}"/>
                  </a:ext>
                </a:extLst>
              </p:cNvPr>
              <p:cNvSpPr>
                <a:spLocks noChangeShapeType="1"/>
              </p:cNvSpPr>
              <p:nvPr/>
            </p:nvSpPr>
            <p:spPr bwMode="auto">
              <a:xfrm>
                <a:off x="2680" y="1564"/>
                <a:ext cx="408" cy="1"/>
              </a:xfrm>
              <a:prstGeom prst="line">
                <a:avLst/>
              </a:prstGeom>
              <a:noFill/>
              <a:ln w="38100">
                <a:solidFill>
                  <a:srgbClr val="F8847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4" name="Line 18">
                <a:extLst>
                  <a:ext uri="{FF2B5EF4-FFF2-40B4-BE49-F238E27FC236}">
                    <a16:creationId xmlns:a16="http://schemas.microsoft.com/office/drawing/2014/main" id="{7777BCE0-EC67-7236-1187-A43CD427FD6F}"/>
                  </a:ext>
                </a:extLst>
              </p:cNvPr>
              <p:cNvSpPr>
                <a:spLocks noChangeShapeType="1"/>
              </p:cNvSpPr>
              <p:nvPr/>
            </p:nvSpPr>
            <p:spPr bwMode="auto">
              <a:xfrm>
                <a:off x="2680" y="1580"/>
                <a:ext cx="408" cy="1"/>
              </a:xfrm>
              <a:prstGeom prst="line">
                <a:avLst/>
              </a:prstGeom>
              <a:noFill/>
              <a:ln w="38100">
                <a:solidFill>
                  <a:srgbClr val="F9877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5" name="Line 19">
                <a:extLst>
                  <a:ext uri="{FF2B5EF4-FFF2-40B4-BE49-F238E27FC236}">
                    <a16:creationId xmlns:a16="http://schemas.microsoft.com/office/drawing/2014/main" id="{660BD57D-3056-341D-D4CD-4E034DAAC8CD}"/>
                  </a:ext>
                </a:extLst>
              </p:cNvPr>
              <p:cNvSpPr>
                <a:spLocks noChangeShapeType="1"/>
              </p:cNvSpPr>
              <p:nvPr/>
            </p:nvSpPr>
            <p:spPr bwMode="auto">
              <a:xfrm>
                <a:off x="2680" y="1596"/>
                <a:ext cx="408" cy="1"/>
              </a:xfrm>
              <a:prstGeom prst="line">
                <a:avLst/>
              </a:prstGeom>
              <a:noFill/>
              <a:ln w="38100">
                <a:solidFill>
                  <a:srgbClr val="F9897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6" name="Line 20">
                <a:extLst>
                  <a:ext uri="{FF2B5EF4-FFF2-40B4-BE49-F238E27FC236}">
                    <a16:creationId xmlns:a16="http://schemas.microsoft.com/office/drawing/2014/main" id="{0532C89C-6B06-9063-1EC5-2449285BB1F6}"/>
                  </a:ext>
                </a:extLst>
              </p:cNvPr>
              <p:cNvSpPr>
                <a:spLocks noChangeShapeType="1"/>
              </p:cNvSpPr>
              <p:nvPr/>
            </p:nvSpPr>
            <p:spPr bwMode="auto">
              <a:xfrm>
                <a:off x="2680" y="1612"/>
                <a:ext cx="408" cy="1"/>
              </a:xfrm>
              <a:prstGeom prst="line">
                <a:avLst/>
              </a:prstGeom>
              <a:noFill/>
              <a:ln w="38100">
                <a:solidFill>
                  <a:srgbClr val="F98C7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7" name="Line 21">
                <a:extLst>
                  <a:ext uri="{FF2B5EF4-FFF2-40B4-BE49-F238E27FC236}">
                    <a16:creationId xmlns:a16="http://schemas.microsoft.com/office/drawing/2014/main" id="{4E719B16-D60A-AFE5-7EF6-FB948CA74D1D}"/>
                  </a:ext>
                </a:extLst>
              </p:cNvPr>
              <p:cNvSpPr>
                <a:spLocks noChangeShapeType="1"/>
              </p:cNvSpPr>
              <p:nvPr/>
            </p:nvSpPr>
            <p:spPr bwMode="auto">
              <a:xfrm>
                <a:off x="2680" y="1628"/>
                <a:ext cx="408" cy="1"/>
              </a:xfrm>
              <a:prstGeom prst="line">
                <a:avLst/>
              </a:prstGeom>
              <a:noFill/>
              <a:ln w="38100">
                <a:solidFill>
                  <a:srgbClr val="F98F7A"/>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22">
                <a:extLst>
                  <a:ext uri="{FF2B5EF4-FFF2-40B4-BE49-F238E27FC236}">
                    <a16:creationId xmlns:a16="http://schemas.microsoft.com/office/drawing/2014/main" id="{28D5FD88-C7F1-DB82-B78F-095D1335031A}"/>
                  </a:ext>
                </a:extLst>
              </p:cNvPr>
              <p:cNvSpPr>
                <a:spLocks noChangeShapeType="1"/>
              </p:cNvSpPr>
              <p:nvPr/>
            </p:nvSpPr>
            <p:spPr bwMode="auto">
              <a:xfrm>
                <a:off x="2680" y="1644"/>
                <a:ext cx="408" cy="1"/>
              </a:xfrm>
              <a:prstGeom prst="line">
                <a:avLst/>
              </a:prstGeom>
              <a:noFill/>
              <a:ln w="38100">
                <a:solidFill>
                  <a:srgbClr val="FA917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9" name="Line 23">
                <a:extLst>
                  <a:ext uri="{FF2B5EF4-FFF2-40B4-BE49-F238E27FC236}">
                    <a16:creationId xmlns:a16="http://schemas.microsoft.com/office/drawing/2014/main" id="{B0363D15-C390-F1C9-9DC4-FE4F8F935A0F}"/>
                  </a:ext>
                </a:extLst>
              </p:cNvPr>
              <p:cNvSpPr>
                <a:spLocks noChangeShapeType="1"/>
              </p:cNvSpPr>
              <p:nvPr/>
            </p:nvSpPr>
            <p:spPr bwMode="auto">
              <a:xfrm>
                <a:off x="2680" y="1660"/>
                <a:ext cx="408" cy="1"/>
              </a:xfrm>
              <a:prstGeom prst="line">
                <a:avLst/>
              </a:prstGeom>
              <a:noFill/>
              <a:ln w="38100">
                <a:solidFill>
                  <a:srgbClr val="FA94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Line 24">
                <a:extLst>
                  <a:ext uri="{FF2B5EF4-FFF2-40B4-BE49-F238E27FC236}">
                    <a16:creationId xmlns:a16="http://schemas.microsoft.com/office/drawing/2014/main" id="{18EBA5BC-B8AC-D57F-D7B2-41C2581441B8}"/>
                  </a:ext>
                </a:extLst>
              </p:cNvPr>
              <p:cNvSpPr>
                <a:spLocks noChangeShapeType="1"/>
              </p:cNvSpPr>
              <p:nvPr/>
            </p:nvSpPr>
            <p:spPr bwMode="auto">
              <a:xfrm>
                <a:off x="2680" y="1676"/>
                <a:ext cx="408" cy="1"/>
              </a:xfrm>
              <a:prstGeom prst="line">
                <a:avLst/>
              </a:prstGeom>
              <a:noFill/>
              <a:ln w="38100">
                <a:solidFill>
                  <a:srgbClr val="FA96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25">
                <a:extLst>
                  <a:ext uri="{FF2B5EF4-FFF2-40B4-BE49-F238E27FC236}">
                    <a16:creationId xmlns:a16="http://schemas.microsoft.com/office/drawing/2014/main" id="{B3AB1972-EBA8-8B04-9CD9-14E63EEDDB25}"/>
                  </a:ext>
                </a:extLst>
              </p:cNvPr>
              <p:cNvSpPr>
                <a:spLocks noChangeShapeType="1"/>
              </p:cNvSpPr>
              <p:nvPr/>
            </p:nvSpPr>
            <p:spPr bwMode="auto">
              <a:xfrm>
                <a:off x="2680" y="1692"/>
                <a:ext cx="408" cy="1"/>
              </a:xfrm>
              <a:prstGeom prst="line">
                <a:avLst/>
              </a:prstGeom>
              <a:noFill/>
              <a:ln w="38100">
                <a:solidFill>
                  <a:srgbClr val="FB998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Line 26">
                <a:extLst>
                  <a:ext uri="{FF2B5EF4-FFF2-40B4-BE49-F238E27FC236}">
                    <a16:creationId xmlns:a16="http://schemas.microsoft.com/office/drawing/2014/main" id="{8AB8206C-EF88-1BA3-941B-474C5F8736C3}"/>
                  </a:ext>
                </a:extLst>
              </p:cNvPr>
              <p:cNvSpPr>
                <a:spLocks noChangeShapeType="1"/>
              </p:cNvSpPr>
              <p:nvPr/>
            </p:nvSpPr>
            <p:spPr bwMode="auto">
              <a:xfrm>
                <a:off x="2680" y="1708"/>
                <a:ext cx="408" cy="1"/>
              </a:xfrm>
              <a:prstGeom prst="line">
                <a:avLst/>
              </a:prstGeom>
              <a:noFill/>
              <a:ln w="38100">
                <a:solidFill>
                  <a:srgbClr val="FB9C8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27">
                <a:extLst>
                  <a:ext uri="{FF2B5EF4-FFF2-40B4-BE49-F238E27FC236}">
                    <a16:creationId xmlns:a16="http://schemas.microsoft.com/office/drawing/2014/main" id="{BC10734E-9485-5D7D-40D1-A379F6476FDE}"/>
                  </a:ext>
                </a:extLst>
              </p:cNvPr>
              <p:cNvSpPr>
                <a:spLocks noChangeShapeType="1"/>
              </p:cNvSpPr>
              <p:nvPr/>
            </p:nvSpPr>
            <p:spPr bwMode="auto">
              <a:xfrm>
                <a:off x="2680" y="1724"/>
                <a:ext cx="408" cy="1"/>
              </a:xfrm>
              <a:prstGeom prst="line">
                <a:avLst/>
              </a:prstGeom>
              <a:noFill/>
              <a:ln w="38100">
                <a:solidFill>
                  <a:srgbClr val="FB9E8A"/>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4" name="Line 28">
                <a:extLst>
                  <a:ext uri="{FF2B5EF4-FFF2-40B4-BE49-F238E27FC236}">
                    <a16:creationId xmlns:a16="http://schemas.microsoft.com/office/drawing/2014/main" id="{8F568EF0-A502-DCBB-856E-384CBE8A8072}"/>
                  </a:ext>
                </a:extLst>
              </p:cNvPr>
              <p:cNvSpPr>
                <a:spLocks noChangeShapeType="1"/>
              </p:cNvSpPr>
              <p:nvPr/>
            </p:nvSpPr>
            <p:spPr bwMode="auto">
              <a:xfrm>
                <a:off x="2680" y="1740"/>
                <a:ext cx="408" cy="1"/>
              </a:xfrm>
              <a:prstGeom prst="line">
                <a:avLst/>
              </a:prstGeom>
              <a:noFill/>
              <a:ln w="38100">
                <a:solidFill>
                  <a:srgbClr val="FBA18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5" name="Line 29">
                <a:extLst>
                  <a:ext uri="{FF2B5EF4-FFF2-40B4-BE49-F238E27FC236}">
                    <a16:creationId xmlns:a16="http://schemas.microsoft.com/office/drawing/2014/main" id="{089138C8-F387-FB5F-66E7-85086082D9B4}"/>
                  </a:ext>
                </a:extLst>
              </p:cNvPr>
              <p:cNvSpPr>
                <a:spLocks noChangeShapeType="1"/>
              </p:cNvSpPr>
              <p:nvPr/>
            </p:nvSpPr>
            <p:spPr bwMode="auto">
              <a:xfrm>
                <a:off x="2680" y="1756"/>
                <a:ext cx="408" cy="1"/>
              </a:xfrm>
              <a:prstGeom prst="line">
                <a:avLst/>
              </a:prstGeom>
              <a:noFill/>
              <a:ln w="38100">
                <a:solidFill>
                  <a:srgbClr val="FCA38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6" name="Line 30">
                <a:extLst>
                  <a:ext uri="{FF2B5EF4-FFF2-40B4-BE49-F238E27FC236}">
                    <a16:creationId xmlns:a16="http://schemas.microsoft.com/office/drawing/2014/main" id="{549F19D7-F00A-8A7E-BAA0-AD5C2C3E6232}"/>
                  </a:ext>
                </a:extLst>
              </p:cNvPr>
              <p:cNvSpPr>
                <a:spLocks noChangeShapeType="1"/>
              </p:cNvSpPr>
              <p:nvPr/>
            </p:nvSpPr>
            <p:spPr bwMode="auto">
              <a:xfrm>
                <a:off x="2680" y="1772"/>
                <a:ext cx="408" cy="1"/>
              </a:xfrm>
              <a:prstGeom prst="line">
                <a:avLst/>
              </a:prstGeom>
              <a:noFill/>
              <a:ln w="38100">
                <a:solidFill>
                  <a:srgbClr val="FCA69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7" name="Line 31">
                <a:extLst>
                  <a:ext uri="{FF2B5EF4-FFF2-40B4-BE49-F238E27FC236}">
                    <a16:creationId xmlns:a16="http://schemas.microsoft.com/office/drawing/2014/main" id="{F786DD59-21C7-F4D0-9E61-4846C65754AD}"/>
                  </a:ext>
                </a:extLst>
              </p:cNvPr>
              <p:cNvSpPr>
                <a:spLocks noChangeShapeType="1"/>
              </p:cNvSpPr>
              <p:nvPr/>
            </p:nvSpPr>
            <p:spPr bwMode="auto">
              <a:xfrm>
                <a:off x="2680" y="1788"/>
                <a:ext cx="408" cy="1"/>
              </a:xfrm>
              <a:prstGeom prst="line">
                <a:avLst/>
              </a:prstGeom>
              <a:noFill/>
              <a:ln w="38100">
                <a:solidFill>
                  <a:srgbClr val="FCA99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8" name="Line 32">
                <a:extLst>
                  <a:ext uri="{FF2B5EF4-FFF2-40B4-BE49-F238E27FC236}">
                    <a16:creationId xmlns:a16="http://schemas.microsoft.com/office/drawing/2014/main" id="{809643C2-80C1-5726-3CAE-96762622976D}"/>
                  </a:ext>
                </a:extLst>
              </p:cNvPr>
              <p:cNvSpPr>
                <a:spLocks noChangeShapeType="1"/>
              </p:cNvSpPr>
              <p:nvPr/>
            </p:nvSpPr>
            <p:spPr bwMode="auto">
              <a:xfrm>
                <a:off x="2680" y="1804"/>
                <a:ext cx="408" cy="1"/>
              </a:xfrm>
              <a:prstGeom prst="line">
                <a:avLst/>
              </a:prstGeom>
              <a:noFill/>
              <a:ln w="38100">
                <a:solidFill>
                  <a:srgbClr val="FDAB9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9" name="Line 33">
                <a:extLst>
                  <a:ext uri="{FF2B5EF4-FFF2-40B4-BE49-F238E27FC236}">
                    <a16:creationId xmlns:a16="http://schemas.microsoft.com/office/drawing/2014/main" id="{C4D34EF5-DF7C-C257-1127-EF3A3CE3775B}"/>
                  </a:ext>
                </a:extLst>
              </p:cNvPr>
              <p:cNvSpPr>
                <a:spLocks noChangeShapeType="1"/>
              </p:cNvSpPr>
              <p:nvPr/>
            </p:nvSpPr>
            <p:spPr bwMode="auto">
              <a:xfrm>
                <a:off x="2680" y="1820"/>
                <a:ext cx="408" cy="1"/>
              </a:xfrm>
              <a:prstGeom prst="line">
                <a:avLst/>
              </a:prstGeom>
              <a:noFill/>
              <a:ln w="38100">
                <a:solidFill>
                  <a:srgbClr val="FDAE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0" name="Line 34">
                <a:extLst>
                  <a:ext uri="{FF2B5EF4-FFF2-40B4-BE49-F238E27FC236}">
                    <a16:creationId xmlns:a16="http://schemas.microsoft.com/office/drawing/2014/main" id="{2260C47A-A288-0589-3107-BD65819785E6}"/>
                  </a:ext>
                </a:extLst>
              </p:cNvPr>
              <p:cNvSpPr>
                <a:spLocks noChangeShapeType="1"/>
              </p:cNvSpPr>
              <p:nvPr/>
            </p:nvSpPr>
            <p:spPr bwMode="auto">
              <a:xfrm>
                <a:off x="2680" y="1836"/>
                <a:ext cx="408" cy="1"/>
              </a:xfrm>
              <a:prstGeom prst="line">
                <a:avLst/>
              </a:prstGeom>
              <a:noFill/>
              <a:ln w="38100">
                <a:solidFill>
                  <a:srgbClr val="FDB09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1" name="Line 35">
                <a:extLst>
                  <a:ext uri="{FF2B5EF4-FFF2-40B4-BE49-F238E27FC236}">
                    <a16:creationId xmlns:a16="http://schemas.microsoft.com/office/drawing/2014/main" id="{5986C3E4-6D64-B855-D548-7617A8726AC7}"/>
                  </a:ext>
                </a:extLst>
              </p:cNvPr>
              <p:cNvSpPr>
                <a:spLocks noChangeShapeType="1"/>
              </p:cNvSpPr>
              <p:nvPr/>
            </p:nvSpPr>
            <p:spPr bwMode="auto">
              <a:xfrm>
                <a:off x="2680" y="1852"/>
                <a:ext cx="408" cy="1"/>
              </a:xfrm>
              <a:prstGeom prst="line">
                <a:avLst/>
              </a:prstGeom>
              <a:noFill/>
              <a:ln w="38100">
                <a:solidFill>
                  <a:srgbClr val="FDB39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2" name="Line 36">
                <a:extLst>
                  <a:ext uri="{FF2B5EF4-FFF2-40B4-BE49-F238E27FC236}">
                    <a16:creationId xmlns:a16="http://schemas.microsoft.com/office/drawing/2014/main" id="{6ED65EED-BD8E-DC91-F825-D2BD29B91F96}"/>
                  </a:ext>
                </a:extLst>
              </p:cNvPr>
              <p:cNvSpPr>
                <a:spLocks noChangeShapeType="1"/>
              </p:cNvSpPr>
              <p:nvPr/>
            </p:nvSpPr>
            <p:spPr bwMode="auto">
              <a:xfrm>
                <a:off x="2680" y="1868"/>
                <a:ext cx="408" cy="1"/>
              </a:xfrm>
              <a:prstGeom prst="line">
                <a:avLst/>
              </a:prstGeom>
              <a:noFill/>
              <a:ln w="38100">
                <a:solidFill>
                  <a:srgbClr val="FEB6A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3" name="Line 37">
                <a:extLst>
                  <a:ext uri="{FF2B5EF4-FFF2-40B4-BE49-F238E27FC236}">
                    <a16:creationId xmlns:a16="http://schemas.microsoft.com/office/drawing/2014/main" id="{D71666BF-CDD3-1AA2-4CE6-58CCCE2CC2C5}"/>
                  </a:ext>
                </a:extLst>
              </p:cNvPr>
              <p:cNvSpPr>
                <a:spLocks noChangeShapeType="1"/>
              </p:cNvSpPr>
              <p:nvPr/>
            </p:nvSpPr>
            <p:spPr bwMode="auto">
              <a:xfrm>
                <a:off x="2680" y="1884"/>
                <a:ext cx="408" cy="1"/>
              </a:xfrm>
              <a:prstGeom prst="line">
                <a:avLst/>
              </a:prstGeom>
              <a:noFill/>
              <a:ln w="38100">
                <a:solidFill>
                  <a:srgbClr val="FEB8A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4" name="Rectangle 38">
                <a:extLst>
                  <a:ext uri="{FF2B5EF4-FFF2-40B4-BE49-F238E27FC236}">
                    <a16:creationId xmlns:a16="http://schemas.microsoft.com/office/drawing/2014/main" id="{3E756EE0-2EAE-6CA5-75DB-3D9EAA5998B5}"/>
                  </a:ext>
                </a:extLst>
              </p:cNvPr>
              <p:cNvSpPr>
                <a:spLocks noChangeArrowheads="1"/>
              </p:cNvSpPr>
              <p:nvPr/>
            </p:nvSpPr>
            <p:spPr bwMode="auto">
              <a:xfrm>
                <a:off x="2680" y="2668"/>
                <a:ext cx="408" cy="96"/>
              </a:xfrm>
              <a:prstGeom prst="rect">
                <a:avLst/>
              </a:prstGeom>
              <a:solidFill>
                <a:srgbClr val="B113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25" name="Rectangle 39">
                <a:extLst>
                  <a:ext uri="{FF2B5EF4-FFF2-40B4-BE49-F238E27FC236}">
                    <a16:creationId xmlns:a16="http://schemas.microsoft.com/office/drawing/2014/main" id="{4C9E83BD-D11B-9434-B535-41ED41A8D407}"/>
                  </a:ext>
                </a:extLst>
              </p:cNvPr>
              <p:cNvSpPr>
                <a:spLocks noChangeArrowheads="1"/>
              </p:cNvSpPr>
              <p:nvPr/>
            </p:nvSpPr>
            <p:spPr bwMode="auto">
              <a:xfrm>
                <a:off x="2680" y="2668"/>
                <a:ext cx="416" cy="104"/>
              </a:xfrm>
              <a:prstGeom prst="rect">
                <a:avLst/>
              </a:prstGeom>
              <a:noFill/>
              <a:ln w="12700">
                <a:solidFill>
                  <a:srgbClr val="B11315"/>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26" name="Rectangle 40">
                <a:extLst>
                  <a:ext uri="{FF2B5EF4-FFF2-40B4-BE49-F238E27FC236}">
                    <a16:creationId xmlns:a16="http://schemas.microsoft.com/office/drawing/2014/main" id="{93D840B4-5569-99DC-BB86-0C61BAD416C6}"/>
                  </a:ext>
                </a:extLst>
              </p:cNvPr>
              <p:cNvSpPr>
                <a:spLocks noChangeArrowheads="1"/>
              </p:cNvSpPr>
              <p:nvPr/>
            </p:nvSpPr>
            <p:spPr bwMode="auto">
              <a:xfrm>
                <a:off x="2680" y="2140"/>
                <a:ext cx="408" cy="88"/>
              </a:xfrm>
              <a:prstGeom prst="rect">
                <a:avLst/>
              </a:prstGeom>
              <a:solidFill>
                <a:srgbClr val="B113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27" name="Rectangle 41">
                <a:extLst>
                  <a:ext uri="{FF2B5EF4-FFF2-40B4-BE49-F238E27FC236}">
                    <a16:creationId xmlns:a16="http://schemas.microsoft.com/office/drawing/2014/main" id="{7BFF4C9F-AF9B-B175-9B92-A58243A0CF98}"/>
                  </a:ext>
                </a:extLst>
              </p:cNvPr>
              <p:cNvSpPr>
                <a:spLocks noChangeArrowheads="1"/>
              </p:cNvSpPr>
              <p:nvPr/>
            </p:nvSpPr>
            <p:spPr bwMode="auto">
              <a:xfrm>
                <a:off x="2680" y="2140"/>
                <a:ext cx="416" cy="96"/>
              </a:xfrm>
              <a:prstGeom prst="rect">
                <a:avLst/>
              </a:prstGeom>
              <a:noFill/>
              <a:ln w="12700">
                <a:solidFill>
                  <a:srgbClr val="B11315"/>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28" name="Rectangle 42">
                <a:extLst>
                  <a:ext uri="{FF2B5EF4-FFF2-40B4-BE49-F238E27FC236}">
                    <a16:creationId xmlns:a16="http://schemas.microsoft.com/office/drawing/2014/main" id="{DB5A19EF-4F30-EA6A-91E8-77E591C19C75}"/>
                  </a:ext>
                </a:extLst>
              </p:cNvPr>
              <p:cNvSpPr>
                <a:spLocks noChangeArrowheads="1"/>
              </p:cNvSpPr>
              <p:nvPr/>
            </p:nvSpPr>
            <p:spPr bwMode="auto">
              <a:xfrm>
                <a:off x="2680" y="1868"/>
                <a:ext cx="408" cy="96"/>
              </a:xfrm>
              <a:prstGeom prst="rect">
                <a:avLst/>
              </a:prstGeom>
              <a:solidFill>
                <a:srgbClr val="B113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29" name="Rectangle 43">
                <a:extLst>
                  <a:ext uri="{FF2B5EF4-FFF2-40B4-BE49-F238E27FC236}">
                    <a16:creationId xmlns:a16="http://schemas.microsoft.com/office/drawing/2014/main" id="{63CEB020-3226-762D-44AE-432CFE1AB9F9}"/>
                  </a:ext>
                </a:extLst>
              </p:cNvPr>
              <p:cNvSpPr>
                <a:spLocks noChangeArrowheads="1"/>
              </p:cNvSpPr>
              <p:nvPr/>
            </p:nvSpPr>
            <p:spPr bwMode="auto">
              <a:xfrm>
                <a:off x="2680" y="1868"/>
                <a:ext cx="416" cy="104"/>
              </a:xfrm>
              <a:prstGeom prst="rect">
                <a:avLst/>
              </a:prstGeom>
              <a:noFill/>
              <a:ln w="12700">
                <a:solidFill>
                  <a:srgbClr val="B11315"/>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30" name="Rectangle 44">
                <a:extLst>
                  <a:ext uri="{FF2B5EF4-FFF2-40B4-BE49-F238E27FC236}">
                    <a16:creationId xmlns:a16="http://schemas.microsoft.com/office/drawing/2014/main" id="{AC042E43-F0EB-D96A-08B0-C28D17C6F376}"/>
                  </a:ext>
                </a:extLst>
              </p:cNvPr>
              <p:cNvSpPr>
                <a:spLocks noChangeArrowheads="1"/>
              </p:cNvSpPr>
              <p:nvPr/>
            </p:nvSpPr>
            <p:spPr bwMode="auto">
              <a:xfrm>
                <a:off x="2680" y="2308"/>
                <a:ext cx="408" cy="88"/>
              </a:xfrm>
              <a:prstGeom prst="rect">
                <a:avLst/>
              </a:prstGeom>
              <a:solidFill>
                <a:srgbClr val="B113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31" name="Rectangle 45">
                <a:extLst>
                  <a:ext uri="{FF2B5EF4-FFF2-40B4-BE49-F238E27FC236}">
                    <a16:creationId xmlns:a16="http://schemas.microsoft.com/office/drawing/2014/main" id="{9D7DBFAA-00B1-447A-0D46-9A7C9978045C}"/>
                  </a:ext>
                </a:extLst>
              </p:cNvPr>
              <p:cNvSpPr>
                <a:spLocks noChangeArrowheads="1"/>
              </p:cNvSpPr>
              <p:nvPr/>
            </p:nvSpPr>
            <p:spPr bwMode="auto">
              <a:xfrm>
                <a:off x="2680" y="2308"/>
                <a:ext cx="416" cy="96"/>
              </a:xfrm>
              <a:prstGeom prst="rect">
                <a:avLst/>
              </a:prstGeom>
              <a:noFill/>
              <a:ln w="12700">
                <a:solidFill>
                  <a:srgbClr val="B11315"/>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7232" name="Rectangle 46">
                <a:extLst>
                  <a:ext uri="{FF2B5EF4-FFF2-40B4-BE49-F238E27FC236}">
                    <a16:creationId xmlns:a16="http://schemas.microsoft.com/office/drawing/2014/main" id="{9CE6E109-25AC-6994-0BD1-25D9BF9F7738}"/>
                  </a:ext>
                </a:extLst>
              </p:cNvPr>
              <p:cNvSpPr>
                <a:spLocks noChangeArrowheads="1"/>
              </p:cNvSpPr>
              <p:nvPr/>
            </p:nvSpPr>
            <p:spPr bwMode="auto">
              <a:xfrm>
                <a:off x="2672" y="1452"/>
                <a:ext cx="432" cy="143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grpSp>
        <p:sp>
          <p:nvSpPr>
            <p:cNvPr id="7193" name="Text Box 48">
              <a:extLst>
                <a:ext uri="{FF2B5EF4-FFF2-40B4-BE49-F238E27FC236}">
                  <a16:creationId xmlns:a16="http://schemas.microsoft.com/office/drawing/2014/main" id="{7E91B13B-FB2B-92CF-9EF4-A35E0868BA5C}"/>
                </a:ext>
              </a:extLst>
            </p:cNvPr>
            <p:cNvSpPr txBox="1">
              <a:spLocks noChangeArrowheads="1"/>
            </p:cNvSpPr>
            <p:nvPr/>
          </p:nvSpPr>
          <p:spPr bwMode="auto">
            <a:xfrm>
              <a:off x="768" y="3041"/>
              <a:ext cx="50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Metal</a:t>
              </a:r>
            </a:p>
          </p:txBody>
        </p:sp>
        <p:sp>
          <p:nvSpPr>
            <p:cNvPr id="7194" name="Text Box 174">
              <a:extLst>
                <a:ext uri="{FF2B5EF4-FFF2-40B4-BE49-F238E27FC236}">
                  <a16:creationId xmlns:a16="http://schemas.microsoft.com/office/drawing/2014/main" id="{8CE27B60-B871-B5F5-635D-DEBF344F20D3}"/>
                </a:ext>
              </a:extLst>
            </p:cNvPr>
            <p:cNvSpPr txBox="1">
              <a:spLocks noChangeArrowheads="1"/>
            </p:cNvSpPr>
            <p:nvPr/>
          </p:nvSpPr>
          <p:spPr bwMode="auto">
            <a:xfrm>
              <a:off x="192" y="2496"/>
              <a:ext cx="47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Core</a:t>
              </a:r>
            </a:p>
            <a:p>
              <a:pPr>
                <a:spcBef>
                  <a:spcPct val="0"/>
                </a:spcBef>
                <a:buClrTx/>
                <a:buSzTx/>
                <a:buFontTx/>
                <a:buNone/>
              </a:pPr>
              <a:r>
                <a:rPr lang="en-US" altLang="pt-BR" sz="1600"/>
                <a:t>Bands</a:t>
              </a:r>
            </a:p>
          </p:txBody>
        </p:sp>
        <p:sp>
          <p:nvSpPr>
            <p:cNvPr id="7195" name="Text Box 175">
              <a:extLst>
                <a:ext uri="{FF2B5EF4-FFF2-40B4-BE49-F238E27FC236}">
                  <a16:creationId xmlns:a16="http://schemas.microsoft.com/office/drawing/2014/main" id="{A8344B7D-457E-D177-C3AA-AE862661E45B}"/>
                </a:ext>
              </a:extLst>
            </p:cNvPr>
            <p:cNvSpPr txBox="1">
              <a:spLocks noChangeArrowheads="1"/>
            </p:cNvSpPr>
            <p:nvPr/>
          </p:nvSpPr>
          <p:spPr bwMode="auto">
            <a:xfrm>
              <a:off x="172" y="1815"/>
              <a:ext cx="57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600"/>
                <a:t>Valence</a:t>
              </a:r>
            </a:p>
            <a:p>
              <a:pPr algn="ctr">
                <a:spcBef>
                  <a:spcPct val="0"/>
                </a:spcBef>
                <a:buClrTx/>
                <a:buSzTx/>
                <a:buFontTx/>
                <a:buNone/>
              </a:pPr>
              <a:r>
                <a:rPr lang="en-US" altLang="pt-BR" sz="1600"/>
                <a:t>Band</a:t>
              </a:r>
            </a:p>
          </p:txBody>
        </p:sp>
      </p:grpSp>
      <p:grpSp>
        <p:nvGrpSpPr>
          <p:cNvPr id="26852" name="Group 228">
            <a:extLst>
              <a:ext uri="{FF2B5EF4-FFF2-40B4-BE49-F238E27FC236}">
                <a16:creationId xmlns:a16="http://schemas.microsoft.com/office/drawing/2014/main" id="{1186B10E-D0A4-8FA9-18FB-EB5773AF289F}"/>
              </a:ext>
            </a:extLst>
          </p:cNvPr>
          <p:cNvGrpSpPr>
            <a:grpSpLocks/>
          </p:cNvGrpSpPr>
          <p:nvPr/>
        </p:nvGrpSpPr>
        <p:grpSpPr bwMode="auto">
          <a:xfrm>
            <a:off x="3581401" y="1509714"/>
            <a:ext cx="1719263" cy="1487487"/>
            <a:chOff x="1296" y="951"/>
            <a:chExt cx="1083" cy="937"/>
          </a:xfrm>
        </p:grpSpPr>
        <p:sp>
          <p:nvSpPr>
            <p:cNvPr id="7190" name="Text Box 176">
              <a:extLst>
                <a:ext uri="{FF2B5EF4-FFF2-40B4-BE49-F238E27FC236}">
                  <a16:creationId xmlns:a16="http://schemas.microsoft.com/office/drawing/2014/main" id="{75408447-764E-FC00-6691-FDDBE8754F0D}"/>
                </a:ext>
              </a:extLst>
            </p:cNvPr>
            <p:cNvSpPr txBox="1">
              <a:spLocks noChangeArrowheads="1"/>
            </p:cNvSpPr>
            <p:nvPr/>
          </p:nvSpPr>
          <p:spPr bwMode="auto">
            <a:xfrm>
              <a:off x="1536" y="951"/>
              <a:ext cx="843" cy="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Infinitesimal</a:t>
              </a:r>
            </a:p>
            <a:p>
              <a:pPr>
                <a:spcBef>
                  <a:spcPct val="0"/>
                </a:spcBef>
                <a:buClrTx/>
                <a:buSzTx/>
                <a:buFontTx/>
                <a:buNone/>
              </a:pPr>
              <a:r>
                <a:rPr lang="en-US" altLang="pt-BR" sz="1600"/>
                <a:t>spacing</a:t>
              </a:r>
            </a:p>
            <a:p>
              <a:pPr>
                <a:spcBef>
                  <a:spcPct val="0"/>
                </a:spcBef>
                <a:buClrTx/>
                <a:buSzTx/>
                <a:buFontTx/>
                <a:buNone/>
              </a:pPr>
              <a:r>
                <a:rPr lang="en-US" altLang="pt-BR" sz="1600"/>
                <a:t>between</a:t>
              </a:r>
            </a:p>
            <a:p>
              <a:pPr>
                <a:spcBef>
                  <a:spcPct val="0"/>
                </a:spcBef>
                <a:buClrTx/>
                <a:buSzTx/>
                <a:buFontTx/>
                <a:buNone/>
              </a:pPr>
              <a:r>
                <a:rPr lang="en-US" altLang="pt-BR" sz="1600"/>
                <a:t>filled and</a:t>
              </a:r>
            </a:p>
            <a:p>
              <a:pPr>
                <a:spcBef>
                  <a:spcPct val="0"/>
                </a:spcBef>
                <a:buClrTx/>
                <a:buSzTx/>
                <a:buFontTx/>
                <a:buNone/>
              </a:pPr>
              <a:r>
                <a:rPr lang="en-US" altLang="pt-BR" sz="1600"/>
                <a:t>empty states</a:t>
              </a:r>
            </a:p>
          </p:txBody>
        </p:sp>
        <p:sp>
          <p:nvSpPr>
            <p:cNvPr id="7191" name="Line 218">
              <a:extLst>
                <a:ext uri="{FF2B5EF4-FFF2-40B4-BE49-F238E27FC236}">
                  <a16:creationId xmlns:a16="http://schemas.microsoft.com/office/drawing/2014/main" id="{5B607E20-9D6F-08F7-818C-815E9FCE8A1E}"/>
                </a:ext>
              </a:extLst>
            </p:cNvPr>
            <p:cNvSpPr>
              <a:spLocks noChangeShapeType="1"/>
            </p:cNvSpPr>
            <p:nvPr/>
          </p:nvSpPr>
          <p:spPr bwMode="auto">
            <a:xfrm flipH="1">
              <a:off x="1296" y="1824"/>
              <a:ext cx="501" cy="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854" name="Group 230">
            <a:extLst>
              <a:ext uri="{FF2B5EF4-FFF2-40B4-BE49-F238E27FC236}">
                <a16:creationId xmlns:a16="http://schemas.microsoft.com/office/drawing/2014/main" id="{F2823822-F300-35E4-AF6B-0AA845DA88B0}"/>
              </a:ext>
            </a:extLst>
          </p:cNvPr>
          <p:cNvGrpSpPr>
            <a:grpSpLocks/>
          </p:cNvGrpSpPr>
          <p:nvPr/>
        </p:nvGrpSpPr>
        <p:grpSpPr bwMode="auto">
          <a:xfrm>
            <a:off x="6477001" y="1433514"/>
            <a:ext cx="1643063" cy="1690687"/>
            <a:chOff x="3120" y="903"/>
            <a:chExt cx="1035" cy="1065"/>
          </a:xfrm>
        </p:grpSpPr>
        <p:sp>
          <p:nvSpPr>
            <p:cNvPr id="7188" name="Text Box 219">
              <a:extLst>
                <a:ext uri="{FF2B5EF4-FFF2-40B4-BE49-F238E27FC236}">
                  <a16:creationId xmlns:a16="http://schemas.microsoft.com/office/drawing/2014/main" id="{837F9E74-EEA1-82EE-80BB-9DFA847FE8E8}"/>
                </a:ext>
              </a:extLst>
            </p:cNvPr>
            <p:cNvSpPr txBox="1">
              <a:spLocks noChangeArrowheads="1"/>
            </p:cNvSpPr>
            <p:nvPr/>
          </p:nvSpPr>
          <p:spPr bwMode="auto">
            <a:xfrm>
              <a:off x="3312" y="903"/>
              <a:ext cx="843"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Small but</a:t>
              </a:r>
            </a:p>
            <a:p>
              <a:pPr>
                <a:spcBef>
                  <a:spcPct val="0"/>
                </a:spcBef>
                <a:buClrTx/>
                <a:buSzTx/>
                <a:buFontTx/>
                <a:buNone/>
              </a:pPr>
              <a:r>
                <a:rPr lang="en-US" altLang="pt-BR" sz="1600"/>
                <a:t>non-zero</a:t>
              </a:r>
            </a:p>
            <a:p>
              <a:pPr>
                <a:spcBef>
                  <a:spcPct val="0"/>
                </a:spcBef>
                <a:buClrTx/>
                <a:buSzTx/>
                <a:buFontTx/>
                <a:buNone/>
              </a:pPr>
              <a:r>
                <a:rPr lang="en-US" altLang="pt-BR" sz="1600"/>
                <a:t>spacing</a:t>
              </a:r>
            </a:p>
            <a:p>
              <a:pPr>
                <a:spcBef>
                  <a:spcPct val="0"/>
                </a:spcBef>
                <a:buClrTx/>
                <a:buSzTx/>
                <a:buFontTx/>
                <a:buNone/>
              </a:pPr>
              <a:r>
                <a:rPr lang="en-US" altLang="pt-BR" sz="1600"/>
                <a:t>between</a:t>
              </a:r>
            </a:p>
            <a:p>
              <a:pPr>
                <a:spcBef>
                  <a:spcPct val="0"/>
                </a:spcBef>
                <a:buClrTx/>
                <a:buSzTx/>
                <a:buFontTx/>
                <a:buNone/>
              </a:pPr>
              <a:r>
                <a:rPr lang="en-US" altLang="pt-BR" sz="1600"/>
                <a:t>filled and</a:t>
              </a:r>
            </a:p>
            <a:p>
              <a:pPr>
                <a:spcBef>
                  <a:spcPct val="0"/>
                </a:spcBef>
                <a:buClrTx/>
                <a:buSzTx/>
                <a:buFontTx/>
                <a:buNone/>
              </a:pPr>
              <a:r>
                <a:rPr lang="en-US" altLang="pt-BR" sz="1600"/>
                <a:t>empty states</a:t>
              </a:r>
            </a:p>
          </p:txBody>
        </p:sp>
        <p:sp>
          <p:nvSpPr>
            <p:cNvPr id="7189" name="Line 220">
              <a:extLst>
                <a:ext uri="{FF2B5EF4-FFF2-40B4-BE49-F238E27FC236}">
                  <a16:creationId xmlns:a16="http://schemas.microsoft.com/office/drawing/2014/main" id="{92A4F48F-6DCF-3DF2-C154-73F996BC54E4}"/>
                </a:ext>
              </a:extLst>
            </p:cNvPr>
            <p:cNvSpPr>
              <a:spLocks noChangeShapeType="1"/>
            </p:cNvSpPr>
            <p:nvPr/>
          </p:nvSpPr>
          <p:spPr bwMode="auto">
            <a:xfrm flipH="1">
              <a:off x="3120" y="1920"/>
              <a:ext cx="480"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856" name="Group 232">
            <a:extLst>
              <a:ext uri="{FF2B5EF4-FFF2-40B4-BE49-F238E27FC236}">
                <a16:creationId xmlns:a16="http://schemas.microsoft.com/office/drawing/2014/main" id="{F34148CA-DA5A-786B-352C-5AF6F6368056}"/>
              </a:ext>
            </a:extLst>
          </p:cNvPr>
          <p:cNvGrpSpPr>
            <a:grpSpLocks/>
          </p:cNvGrpSpPr>
          <p:nvPr/>
        </p:nvGrpSpPr>
        <p:grpSpPr bwMode="auto">
          <a:xfrm>
            <a:off x="9372601" y="976314"/>
            <a:ext cx="1338263" cy="2224087"/>
            <a:chOff x="4965" y="615"/>
            <a:chExt cx="843" cy="1401"/>
          </a:xfrm>
        </p:grpSpPr>
        <p:sp>
          <p:nvSpPr>
            <p:cNvPr id="7186" name="Text Box 221">
              <a:extLst>
                <a:ext uri="{FF2B5EF4-FFF2-40B4-BE49-F238E27FC236}">
                  <a16:creationId xmlns:a16="http://schemas.microsoft.com/office/drawing/2014/main" id="{9F19BD8C-0EAF-A3DE-AFA3-0206D9E91390}"/>
                </a:ext>
              </a:extLst>
            </p:cNvPr>
            <p:cNvSpPr txBox="1">
              <a:spLocks noChangeArrowheads="1"/>
            </p:cNvSpPr>
            <p:nvPr/>
          </p:nvSpPr>
          <p:spPr bwMode="auto">
            <a:xfrm>
              <a:off x="4965" y="615"/>
              <a:ext cx="843" cy="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Large</a:t>
              </a:r>
            </a:p>
            <a:p>
              <a:pPr>
                <a:spcBef>
                  <a:spcPct val="0"/>
                </a:spcBef>
                <a:buClrTx/>
                <a:buSzTx/>
                <a:buFontTx/>
                <a:buNone/>
              </a:pPr>
              <a:r>
                <a:rPr lang="en-US" altLang="pt-BR" sz="1600"/>
                <a:t>spacing</a:t>
              </a:r>
            </a:p>
            <a:p>
              <a:pPr>
                <a:spcBef>
                  <a:spcPct val="0"/>
                </a:spcBef>
                <a:buClrTx/>
                <a:buSzTx/>
                <a:buFontTx/>
                <a:buNone/>
              </a:pPr>
              <a:r>
                <a:rPr lang="en-US" altLang="pt-BR" sz="1600"/>
                <a:t>between</a:t>
              </a:r>
            </a:p>
            <a:p>
              <a:pPr>
                <a:spcBef>
                  <a:spcPct val="0"/>
                </a:spcBef>
                <a:buClrTx/>
                <a:buSzTx/>
                <a:buFontTx/>
                <a:buNone/>
              </a:pPr>
              <a:r>
                <a:rPr lang="en-US" altLang="pt-BR" sz="1600"/>
                <a:t>filled and</a:t>
              </a:r>
            </a:p>
            <a:p>
              <a:pPr>
                <a:spcBef>
                  <a:spcPct val="0"/>
                </a:spcBef>
                <a:buClrTx/>
                <a:buSzTx/>
                <a:buFontTx/>
                <a:buNone/>
              </a:pPr>
              <a:r>
                <a:rPr lang="en-US" altLang="pt-BR" sz="1600"/>
                <a:t>empty states</a:t>
              </a:r>
            </a:p>
          </p:txBody>
        </p:sp>
        <p:sp>
          <p:nvSpPr>
            <p:cNvPr id="7187" name="Line 222">
              <a:extLst>
                <a:ext uri="{FF2B5EF4-FFF2-40B4-BE49-F238E27FC236}">
                  <a16:creationId xmlns:a16="http://schemas.microsoft.com/office/drawing/2014/main" id="{2B49AB2C-6302-C61F-3E48-ABA23AB8CA03}"/>
                </a:ext>
              </a:extLst>
            </p:cNvPr>
            <p:cNvSpPr>
              <a:spLocks noChangeShapeType="1"/>
            </p:cNvSpPr>
            <p:nvPr/>
          </p:nvSpPr>
          <p:spPr bwMode="auto">
            <a:xfrm flipH="1">
              <a:off x="5040" y="1488"/>
              <a:ext cx="48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857" name="Group 233">
            <a:extLst>
              <a:ext uri="{FF2B5EF4-FFF2-40B4-BE49-F238E27FC236}">
                <a16:creationId xmlns:a16="http://schemas.microsoft.com/office/drawing/2014/main" id="{0AB1C300-B641-8968-68A7-931FEBF1B291}"/>
              </a:ext>
            </a:extLst>
          </p:cNvPr>
          <p:cNvGrpSpPr>
            <a:grpSpLocks/>
          </p:cNvGrpSpPr>
          <p:nvPr/>
        </p:nvGrpSpPr>
        <p:grpSpPr bwMode="auto">
          <a:xfrm>
            <a:off x="6629400" y="3200401"/>
            <a:ext cx="2209800" cy="398463"/>
            <a:chOff x="3216" y="2016"/>
            <a:chExt cx="1392" cy="251"/>
          </a:xfrm>
        </p:grpSpPr>
        <p:sp>
          <p:nvSpPr>
            <p:cNvPr id="7183" name="Text Box 223">
              <a:extLst>
                <a:ext uri="{FF2B5EF4-FFF2-40B4-BE49-F238E27FC236}">
                  <a16:creationId xmlns:a16="http://schemas.microsoft.com/office/drawing/2014/main" id="{6244C23D-027C-621A-7A09-FB33FAC467A9}"/>
                </a:ext>
              </a:extLst>
            </p:cNvPr>
            <p:cNvSpPr txBox="1">
              <a:spLocks noChangeArrowheads="1"/>
            </p:cNvSpPr>
            <p:nvPr/>
          </p:nvSpPr>
          <p:spPr bwMode="auto">
            <a:xfrm>
              <a:off x="3600" y="2055"/>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b="1"/>
                <a:t>Band Gap</a:t>
              </a:r>
            </a:p>
          </p:txBody>
        </p:sp>
        <p:sp>
          <p:nvSpPr>
            <p:cNvPr id="7184" name="Line 224">
              <a:extLst>
                <a:ext uri="{FF2B5EF4-FFF2-40B4-BE49-F238E27FC236}">
                  <a16:creationId xmlns:a16="http://schemas.microsoft.com/office/drawing/2014/main" id="{DF58E363-6C7B-A467-6183-BC4EB62F34DE}"/>
                </a:ext>
              </a:extLst>
            </p:cNvPr>
            <p:cNvSpPr>
              <a:spLocks noChangeShapeType="1"/>
            </p:cNvSpPr>
            <p:nvPr/>
          </p:nvSpPr>
          <p:spPr bwMode="auto">
            <a:xfrm flipH="1" flipV="1">
              <a:off x="3216" y="2016"/>
              <a:ext cx="33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Line 225">
              <a:extLst>
                <a:ext uri="{FF2B5EF4-FFF2-40B4-BE49-F238E27FC236}">
                  <a16:creationId xmlns:a16="http://schemas.microsoft.com/office/drawing/2014/main" id="{B04812EE-FB73-C821-78CF-958F38950F2D}"/>
                </a:ext>
              </a:extLst>
            </p:cNvPr>
            <p:cNvSpPr>
              <a:spLocks noChangeShapeType="1"/>
            </p:cNvSpPr>
            <p:nvPr/>
          </p:nvSpPr>
          <p:spPr bwMode="auto">
            <a:xfrm flipV="1">
              <a:off x="4272" y="2016"/>
              <a:ext cx="336"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850" name="Text Box 226">
            <a:extLst>
              <a:ext uri="{FF2B5EF4-FFF2-40B4-BE49-F238E27FC236}">
                <a16:creationId xmlns:a16="http://schemas.microsoft.com/office/drawing/2014/main" id="{C89F73AB-F684-6826-83D0-A340F925DE1F}"/>
              </a:ext>
            </a:extLst>
          </p:cNvPr>
          <p:cNvSpPr txBox="1">
            <a:spLocks noChangeArrowheads="1"/>
          </p:cNvSpPr>
          <p:nvPr/>
        </p:nvSpPr>
        <p:spPr bwMode="auto">
          <a:xfrm>
            <a:off x="3733800" y="5999163"/>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solidFill>
                  <a:srgbClr val="FFFF00"/>
                </a:solidFill>
              </a:rPr>
              <a:t>Our focus in this course is on metals.</a:t>
            </a:r>
          </a:p>
        </p:txBody>
      </p:sp>
      <p:grpSp>
        <p:nvGrpSpPr>
          <p:cNvPr id="27051" name="Group 427">
            <a:extLst>
              <a:ext uri="{FF2B5EF4-FFF2-40B4-BE49-F238E27FC236}">
                <a16:creationId xmlns:a16="http://schemas.microsoft.com/office/drawing/2014/main" id="{CDB7E563-366D-4FAE-6930-AD187F78222F}"/>
              </a:ext>
            </a:extLst>
          </p:cNvPr>
          <p:cNvGrpSpPr>
            <a:grpSpLocks/>
          </p:cNvGrpSpPr>
          <p:nvPr/>
        </p:nvGrpSpPr>
        <p:grpSpPr bwMode="auto">
          <a:xfrm>
            <a:off x="5286376" y="2362201"/>
            <a:ext cx="1878013" cy="2854325"/>
            <a:chOff x="2370" y="1488"/>
            <a:chExt cx="1183" cy="1798"/>
          </a:xfrm>
        </p:grpSpPr>
        <p:pic>
          <p:nvPicPr>
            <p:cNvPr id="7181" name="Picture 423" descr="&#10;Semi Band.pic                                                  00036376 Macintosh                      B943B291:">
              <a:extLst>
                <a:ext uri="{FF2B5EF4-FFF2-40B4-BE49-F238E27FC236}">
                  <a16:creationId xmlns:a16="http://schemas.microsoft.com/office/drawing/2014/main" id="{46C2DE81-7A81-177D-BA15-BABD365FD3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1488"/>
              <a:ext cx="432" cy="1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2" name="Text Box 424">
              <a:extLst>
                <a:ext uri="{FF2B5EF4-FFF2-40B4-BE49-F238E27FC236}">
                  <a16:creationId xmlns:a16="http://schemas.microsoft.com/office/drawing/2014/main" id="{22C18F7F-AE90-6DE1-1512-8692ECEC2560}"/>
                </a:ext>
              </a:extLst>
            </p:cNvPr>
            <p:cNvSpPr txBox="1">
              <a:spLocks noChangeArrowheads="1"/>
            </p:cNvSpPr>
            <p:nvPr/>
          </p:nvSpPr>
          <p:spPr bwMode="auto">
            <a:xfrm>
              <a:off x="2370" y="3036"/>
              <a:ext cx="118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Semiconductor</a:t>
              </a:r>
            </a:p>
          </p:txBody>
        </p:sp>
      </p:grpSp>
      <p:grpSp>
        <p:nvGrpSpPr>
          <p:cNvPr id="27052" name="Group 428">
            <a:extLst>
              <a:ext uri="{FF2B5EF4-FFF2-40B4-BE49-F238E27FC236}">
                <a16:creationId xmlns:a16="http://schemas.microsoft.com/office/drawing/2014/main" id="{2886CC93-D430-1149-76E0-5409679AA7CF}"/>
              </a:ext>
            </a:extLst>
          </p:cNvPr>
          <p:cNvGrpSpPr>
            <a:grpSpLocks/>
          </p:cNvGrpSpPr>
          <p:nvPr/>
        </p:nvGrpSpPr>
        <p:grpSpPr bwMode="auto">
          <a:xfrm>
            <a:off x="8669339" y="2438401"/>
            <a:ext cx="1157287" cy="2778125"/>
            <a:chOff x="4501" y="1536"/>
            <a:chExt cx="729" cy="1750"/>
          </a:xfrm>
        </p:grpSpPr>
        <p:pic>
          <p:nvPicPr>
            <p:cNvPr id="7179" name="Picture 422" descr="Insulator Band.pic                                             00036376 Macintosh                      B943B291:">
              <a:extLst>
                <a:ext uri="{FF2B5EF4-FFF2-40B4-BE49-F238E27FC236}">
                  <a16:creationId xmlns:a16="http://schemas.microsoft.com/office/drawing/2014/main" id="{954346DD-7771-F295-31CD-3D18806B05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 y="1536"/>
              <a:ext cx="432" cy="1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 Box 425">
              <a:extLst>
                <a:ext uri="{FF2B5EF4-FFF2-40B4-BE49-F238E27FC236}">
                  <a16:creationId xmlns:a16="http://schemas.microsoft.com/office/drawing/2014/main" id="{3966B825-C062-3393-1E7C-523926037B3A}"/>
                </a:ext>
              </a:extLst>
            </p:cNvPr>
            <p:cNvSpPr txBox="1">
              <a:spLocks noChangeArrowheads="1"/>
            </p:cNvSpPr>
            <p:nvPr/>
          </p:nvSpPr>
          <p:spPr bwMode="auto">
            <a:xfrm>
              <a:off x="4501" y="3036"/>
              <a:ext cx="72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Insulator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6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68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70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685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705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685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2685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26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5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460356E6-B061-1F74-BDE3-2E685CA204BA}"/>
              </a:ext>
            </a:extLst>
          </p:cNvPr>
          <p:cNvSpPr>
            <a:spLocks noGrp="1" noRot="1" noChangeArrowheads="1"/>
          </p:cNvSpPr>
          <p:nvPr>
            <p:ph type="title"/>
          </p:nvPr>
        </p:nvSpPr>
        <p:spPr/>
        <p:txBody>
          <a:bodyPr/>
          <a:lstStyle/>
          <a:p>
            <a:pPr eaLnBrk="1" hangingPunct="1">
              <a:defRPr/>
            </a:pPr>
            <a:r>
              <a:rPr lang="en-US" altLang="pt-BR"/>
              <a:t>Daniell Cell</a:t>
            </a:r>
          </a:p>
        </p:txBody>
      </p:sp>
      <p:pic>
        <p:nvPicPr>
          <p:cNvPr id="34819" name="Picture 4">
            <a:extLst>
              <a:ext uri="{FF2B5EF4-FFF2-40B4-BE49-F238E27FC236}">
                <a16:creationId xmlns:a16="http://schemas.microsoft.com/office/drawing/2014/main" id="{B5476DF4-5D65-EF92-6C50-488CC11B4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286000"/>
            <a:ext cx="4064000" cy="334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0" name="Text Box 5">
            <a:extLst>
              <a:ext uri="{FF2B5EF4-FFF2-40B4-BE49-F238E27FC236}">
                <a16:creationId xmlns:a16="http://schemas.microsoft.com/office/drawing/2014/main" id="{9A094E25-5722-15FC-3666-986AAFE5647D}"/>
              </a:ext>
            </a:extLst>
          </p:cNvPr>
          <p:cNvSpPr txBox="1">
            <a:spLocks noChangeArrowheads="1"/>
          </p:cNvSpPr>
          <p:nvPr/>
        </p:nvSpPr>
        <p:spPr bwMode="auto">
          <a:xfrm>
            <a:off x="8594725" y="3541713"/>
            <a:ext cx="1360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00CCFF"/>
                </a:solidFill>
              </a:rPr>
              <a:t>CuSO</a:t>
            </a:r>
            <a:r>
              <a:rPr lang="en-US" altLang="pt-BR" sz="1800" baseline="-25000">
                <a:solidFill>
                  <a:srgbClr val="00CCFF"/>
                </a:solidFill>
              </a:rPr>
              <a:t>4</a:t>
            </a:r>
            <a:r>
              <a:rPr lang="en-US" altLang="pt-BR" sz="1800">
                <a:solidFill>
                  <a:srgbClr val="00CCFF"/>
                </a:solidFill>
              </a:rPr>
              <a:t> (aq)</a:t>
            </a:r>
          </a:p>
        </p:txBody>
      </p:sp>
      <p:sp>
        <p:nvSpPr>
          <p:cNvPr id="34821" name="Text Box 6">
            <a:extLst>
              <a:ext uri="{FF2B5EF4-FFF2-40B4-BE49-F238E27FC236}">
                <a16:creationId xmlns:a16="http://schemas.microsoft.com/office/drawing/2014/main" id="{4FB6DFA2-3E49-61E4-6DBC-C6448CACE4A5}"/>
              </a:ext>
            </a:extLst>
          </p:cNvPr>
          <p:cNvSpPr txBox="1">
            <a:spLocks noChangeArrowheads="1"/>
          </p:cNvSpPr>
          <p:nvPr/>
        </p:nvSpPr>
        <p:spPr bwMode="auto">
          <a:xfrm>
            <a:off x="2514600" y="3541713"/>
            <a:ext cx="1335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FFFFFF"/>
                </a:solidFill>
              </a:rPr>
              <a:t>ZnSO</a:t>
            </a:r>
            <a:r>
              <a:rPr lang="en-US" altLang="pt-BR" sz="1800" baseline="-25000">
                <a:solidFill>
                  <a:srgbClr val="FFFFFF"/>
                </a:solidFill>
              </a:rPr>
              <a:t>4</a:t>
            </a:r>
            <a:r>
              <a:rPr lang="en-US" altLang="pt-BR" sz="1800">
                <a:solidFill>
                  <a:srgbClr val="FFFFFF"/>
                </a:solidFill>
              </a:rPr>
              <a:t> (aq)</a:t>
            </a:r>
          </a:p>
        </p:txBody>
      </p:sp>
      <p:sp>
        <p:nvSpPr>
          <p:cNvPr id="34822" name="Text Box 7">
            <a:extLst>
              <a:ext uri="{FF2B5EF4-FFF2-40B4-BE49-F238E27FC236}">
                <a16:creationId xmlns:a16="http://schemas.microsoft.com/office/drawing/2014/main" id="{F22654D0-1750-0EE6-C996-3E2E4996CD38}"/>
              </a:ext>
            </a:extLst>
          </p:cNvPr>
          <p:cNvSpPr txBox="1">
            <a:spLocks noChangeArrowheads="1"/>
          </p:cNvSpPr>
          <p:nvPr/>
        </p:nvSpPr>
        <p:spPr bwMode="auto">
          <a:xfrm>
            <a:off x="7696200" y="2300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CC9900"/>
                </a:solidFill>
              </a:rPr>
              <a:t>Cu metal</a:t>
            </a:r>
          </a:p>
        </p:txBody>
      </p:sp>
      <p:sp>
        <p:nvSpPr>
          <p:cNvPr id="34823" name="Text Box 8">
            <a:extLst>
              <a:ext uri="{FF2B5EF4-FFF2-40B4-BE49-F238E27FC236}">
                <a16:creationId xmlns:a16="http://schemas.microsoft.com/office/drawing/2014/main" id="{CEEADCC8-F67A-CAA8-6C8C-472501525496}"/>
              </a:ext>
            </a:extLst>
          </p:cNvPr>
          <p:cNvSpPr txBox="1">
            <a:spLocks noChangeArrowheads="1"/>
          </p:cNvSpPr>
          <p:nvPr/>
        </p:nvSpPr>
        <p:spPr bwMode="auto">
          <a:xfrm>
            <a:off x="3651250" y="2286001"/>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999999"/>
                </a:solidFill>
              </a:rPr>
              <a:t>Zn metal</a:t>
            </a:r>
          </a:p>
        </p:txBody>
      </p:sp>
      <p:sp>
        <p:nvSpPr>
          <p:cNvPr id="34824" name="Text Box 9">
            <a:extLst>
              <a:ext uri="{FF2B5EF4-FFF2-40B4-BE49-F238E27FC236}">
                <a16:creationId xmlns:a16="http://schemas.microsoft.com/office/drawing/2014/main" id="{FEC39E60-9E7C-D368-9ED5-54E0DBBE0077}"/>
              </a:ext>
            </a:extLst>
          </p:cNvPr>
          <p:cNvSpPr txBox="1">
            <a:spLocks noChangeArrowheads="1"/>
          </p:cNvSpPr>
          <p:nvPr/>
        </p:nvSpPr>
        <p:spPr bwMode="auto">
          <a:xfrm>
            <a:off x="5638800" y="1965326"/>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999999"/>
                </a:solidFill>
              </a:rPr>
              <a:t>salt bridge</a:t>
            </a:r>
          </a:p>
        </p:txBody>
      </p:sp>
      <p:sp>
        <p:nvSpPr>
          <p:cNvPr id="34825" name="Text Box 11">
            <a:extLst>
              <a:ext uri="{FF2B5EF4-FFF2-40B4-BE49-F238E27FC236}">
                <a16:creationId xmlns:a16="http://schemas.microsoft.com/office/drawing/2014/main" id="{7385A37F-188E-A5FD-92C7-7BF61546A1D7}"/>
              </a:ext>
            </a:extLst>
          </p:cNvPr>
          <p:cNvSpPr txBox="1">
            <a:spLocks noChangeArrowheads="1"/>
          </p:cNvSpPr>
          <p:nvPr/>
        </p:nvSpPr>
        <p:spPr bwMode="auto">
          <a:xfrm>
            <a:off x="6994525" y="1503364"/>
            <a:ext cx="29081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Cathode (reduction)</a:t>
            </a:r>
          </a:p>
          <a:p>
            <a:pPr>
              <a:spcBef>
                <a:spcPct val="0"/>
              </a:spcBef>
              <a:buClrTx/>
              <a:buSzTx/>
              <a:buFontTx/>
              <a:buNone/>
            </a:pPr>
            <a:r>
              <a:rPr lang="en-US" altLang="pt-BR" sz="2400"/>
              <a:t>+ive</a:t>
            </a:r>
          </a:p>
        </p:txBody>
      </p:sp>
      <p:sp>
        <p:nvSpPr>
          <p:cNvPr id="34826" name="Text Box 12">
            <a:extLst>
              <a:ext uri="{FF2B5EF4-FFF2-40B4-BE49-F238E27FC236}">
                <a16:creationId xmlns:a16="http://schemas.microsoft.com/office/drawing/2014/main" id="{F6E79C4D-1D34-37C3-7D99-C2350282AE61}"/>
              </a:ext>
            </a:extLst>
          </p:cNvPr>
          <p:cNvSpPr txBox="1">
            <a:spLocks noChangeArrowheads="1"/>
          </p:cNvSpPr>
          <p:nvPr/>
        </p:nvSpPr>
        <p:spPr bwMode="auto">
          <a:xfrm>
            <a:off x="2795521" y="1503364"/>
            <a:ext cx="26003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r">
              <a:spcBef>
                <a:spcPct val="0"/>
              </a:spcBef>
              <a:buClrTx/>
              <a:buSzTx/>
              <a:buFontTx/>
              <a:buNone/>
            </a:pPr>
            <a:r>
              <a:rPr lang="en-US" altLang="pt-BR" sz="2400"/>
              <a:t>Anode (oxidation)</a:t>
            </a:r>
          </a:p>
          <a:p>
            <a:pPr algn="r">
              <a:spcBef>
                <a:spcPct val="0"/>
              </a:spcBef>
              <a:buClrTx/>
              <a:buSzTx/>
              <a:buFontTx/>
              <a:buNone/>
            </a:pPr>
            <a:r>
              <a:rPr lang="en-US" altLang="pt-BR" sz="2400"/>
              <a:t>–ive</a:t>
            </a:r>
          </a:p>
        </p:txBody>
      </p:sp>
      <p:sp>
        <p:nvSpPr>
          <p:cNvPr id="34827" name="Text Box 13">
            <a:extLst>
              <a:ext uri="{FF2B5EF4-FFF2-40B4-BE49-F238E27FC236}">
                <a16:creationId xmlns:a16="http://schemas.microsoft.com/office/drawing/2014/main" id="{1378D235-0933-DAEA-FC22-9E3A8BBFA5D5}"/>
              </a:ext>
            </a:extLst>
          </p:cNvPr>
          <p:cNvSpPr txBox="1">
            <a:spLocks noChangeArrowheads="1"/>
          </p:cNvSpPr>
          <p:nvPr/>
        </p:nvSpPr>
        <p:spPr bwMode="auto">
          <a:xfrm>
            <a:off x="2590801" y="5626100"/>
            <a:ext cx="329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Zn(s) </a:t>
            </a:r>
            <a:r>
              <a:rPr lang="en-US" altLang="pt-BR" sz="2400">
                <a:latin typeface="Symbol" panose="05050102010706020507" pitchFamily="18" charset="2"/>
              </a:rPr>
              <a:t>®</a:t>
            </a:r>
            <a:r>
              <a:rPr lang="en-US" altLang="pt-BR" sz="2400"/>
              <a:t> Zn</a:t>
            </a:r>
            <a:r>
              <a:rPr lang="en-US" altLang="pt-BR" sz="2400" baseline="30000"/>
              <a:t>2+</a:t>
            </a:r>
            <a:r>
              <a:rPr lang="en-US" altLang="pt-BR" sz="2400"/>
              <a:t>(aq) + 2e</a:t>
            </a:r>
            <a:r>
              <a:rPr lang="en-US" altLang="pt-BR" sz="2400" baseline="30000"/>
              <a:t>–</a:t>
            </a:r>
            <a:endParaRPr lang="en-US" altLang="pt-BR" sz="2400"/>
          </a:p>
        </p:txBody>
      </p:sp>
      <p:sp>
        <p:nvSpPr>
          <p:cNvPr id="34828" name="Text Box 14">
            <a:extLst>
              <a:ext uri="{FF2B5EF4-FFF2-40B4-BE49-F238E27FC236}">
                <a16:creationId xmlns:a16="http://schemas.microsoft.com/office/drawing/2014/main" id="{BB7F58E6-5DE9-3F61-16BB-95FB649FC569}"/>
              </a:ext>
            </a:extLst>
          </p:cNvPr>
          <p:cNvSpPr txBox="1">
            <a:spLocks noChangeArrowheads="1"/>
          </p:cNvSpPr>
          <p:nvPr/>
        </p:nvSpPr>
        <p:spPr bwMode="auto">
          <a:xfrm>
            <a:off x="6705600" y="5626101"/>
            <a:ext cx="33938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Cu</a:t>
            </a:r>
            <a:r>
              <a:rPr lang="en-US" altLang="pt-BR" sz="2400" baseline="30000"/>
              <a:t>2+</a:t>
            </a:r>
            <a:r>
              <a:rPr lang="en-US" altLang="pt-BR" sz="2400"/>
              <a:t>(aq) + 2e</a:t>
            </a:r>
            <a:r>
              <a:rPr lang="en-US" altLang="pt-BR" sz="2400" baseline="30000"/>
              <a:t>–</a:t>
            </a:r>
            <a:r>
              <a:rPr lang="en-US" altLang="pt-BR" sz="2400"/>
              <a:t> </a:t>
            </a:r>
            <a:r>
              <a:rPr lang="en-US" altLang="pt-BR" sz="2400">
                <a:latin typeface="Symbol" panose="05050102010706020507" pitchFamily="18" charset="2"/>
              </a:rPr>
              <a:t>®</a:t>
            </a:r>
            <a:r>
              <a:rPr lang="en-US" altLang="pt-BR" sz="2400"/>
              <a:t> Cu(s)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428C5F3B-E7E9-A7B2-16DD-2333CD0BABAF}"/>
              </a:ext>
            </a:extLst>
          </p:cNvPr>
          <p:cNvSpPr>
            <a:spLocks noGrp="1" noRot="1" noChangeArrowheads="1"/>
          </p:cNvSpPr>
          <p:nvPr>
            <p:ph type="title"/>
          </p:nvPr>
        </p:nvSpPr>
        <p:spPr/>
        <p:txBody>
          <a:bodyPr/>
          <a:lstStyle/>
          <a:p>
            <a:pPr eaLnBrk="1" hangingPunct="1">
              <a:defRPr/>
            </a:pPr>
            <a:r>
              <a:rPr lang="en-US" altLang="pt-BR"/>
              <a:t>Salt Bridge</a:t>
            </a:r>
          </a:p>
        </p:txBody>
      </p:sp>
      <p:sp>
        <p:nvSpPr>
          <p:cNvPr id="81923" name="Rectangle 3">
            <a:extLst>
              <a:ext uri="{FF2B5EF4-FFF2-40B4-BE49-F238E27FC236}">
                <a16:creationId xmlns:a16="http://schemas.microsoft.com/office/drawing/2014/main" id="{BFAA0D53-1978-388E-5CC4-5F861E054493}"/>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What is the role of the salt bridge?</a:t>
            </a:r>
          </a:p>
        </p:txBody>
      </p:sp>
      <p:grpSp>
        <p:nvGrpSpPr>
          <p:cNvPr id="81932" name="Group 12">
            <a:extLst>
              <a:ext uri="{FF2B5EF4-FFF2-40B4-BE49-F238E27FC236}">
                <a16:creationId xmlns:a16="http://schemas.microsoft.com/office/drawing/2014/main" id="{2B6C9C69-F0B6-D00B-AC9A-0402BA06CAD3}"/>
              </a:ext>
            </a:extLst>
          </p:cNvPr>
          <p:cNvGrpSpPr>
            <a:grpSpLocks/>
          </p:cNvGrpSpPr>
          <p:nvPr/>
        </p:nvGrpSpPr>
        <p:grpSpPr bwMode="auto">
          <a:xfrm>
            <a:off x="1836738" y="2270126"/>
            <a:ext cx="4868862" cy="3851275"/>
            <a:chOff x="197" y="1430"/>
            <a:chExt cx="3067" cy="2426"/>
          </a:xfrm>
        </p:grpSpPr>
        <p:pic>
          <p:nvPicPr>
            <p:cNvPr id="35849" name="Picture 4">
              <a:extLst>
                <a:ext uri="{FF2B5EF4-FFF2-40B4-BE49-F238E27FC236}">
                  <a16:creationId xmlns:a16="http://schemas.microsoft.com/office/drawing/2014/main" id="{7D8F3551-831D-C537-5630-BF4F7A95DD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 y="1776"/>
              <a:ext cx="1064" cy="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25" name="Text Box 5">
              <a:extLst>
                <a:ext uri="{FF2B5EF4-FFF2-40B4-BE49-F238E27FC236}">
                  <a16:creationId xmlns:a16="http://schemas.microsoft.com/office/drawing/2014/main" id="{B5D841D4-953D-824C-7140-3F3D18094B7A}"/>
                </a:ext>
              </a:extLst>
            </p:cNvPr>
            <p:cNvSpPr txBox="1">
              <a:spLocks noChangeArrowheads="1"/>
            </p:cNvSpPr>
            <p:nvPr/>
          </p:nvSpPr>
          <p:spPr bwMode="auto">
            <a:xfrm>
              <a:off x="2112" y="2256"/>
              <a:ext cx="1152" cy="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pt-BR">
                  <a:effectLst>
                    <a:outerShdw blurRad="38100" dist="38100" dir="2700000" algn="tl">
                      <a:srgbClr val="000000"/>
                    </a:outerShdw>
                  </a:effectLst>
                  <a:latin typeface="Arial" charset="0"/>
                </a:rPr>
                <a:t>Carefully merge two solutions.  Make CuSO</a:t>
              </a:r>
              <a:r>
                <a:rPr lang="en-US" altLang="pt-BR" baseline="-25000">
                  <a:effectLst>
                    <a:outerShdw blurRad="38100" dist="38100" dir="2700000" algn="tl">
                      <a:srgbClr val="000000"/>
                    </a:outerShdw>
                  </a:effectLst>
                  <a:latin typeface="Arial" charset="0"/>
                </a:rPr>
                <a:t>4</a:t>
              </a:r>
              <a:r>
                <a:rPr lang="en-US" altLang="pt-BR">
                  <a:effectLst>
                    <a:outerShdw blurRad="38100" dist="38100" dir="2700000" algn="tl">
                      <a:srgbClr val="000000"/>
                    </a:outerShdw>
                  </a:effectLst>
                  <a:latin typeface="Arial" charset="0"/>
                </a:rPr>
                <a:t> more dense than ZnSO</a:t>
              </a:r>
              <a:r>
                <a:rPr lang="en-US" altLang="pt-BR" baseline="-25000">
                  <a:effectLst>
                    <a:outerShdw blurRad="38100" dist="38100" dir="2700000" algn="tl">
                      <a:srgbClr val="000000"/>
                    </a:outerShdw>
                  </a:effectLst>
                  <a:latin typeface="Arial" charset="0"/>
                </a:rPr>
                <a:t>4</a:t>
              </a:r>
              <a:r>
                <a:rPr lang="en-US" altLang="pt-BR">
                  <a:effectLst>
                    <a:outerShdw blurRad="38100" dist="38100" dir="2700000" algn="tl">
                      <a:srgbClr val="000000"/>
                    </a:outerShdw>
                  </a:effectLst>
                  <a:latin typeface="Arial" charset="0"/>
                </a:rPr>
                <a:t>.  Sheath Cu electrode in glass.</a:t>
              </a:r>
            </a:p>
          </p:txBody>
        </p:sp>
        <p:sp>
          <p:nvSpPr>
            <p:cNvPr id="81926" name="Text Box 6">
              <a:extLst>
                <a:ext uri="{FF2B5EF4-FFF2-40B4-BE49-F238E27FC236}">
                  <a16:creationId xmlns:a16="http://schemas.microsoft.com/office/drawing/2014/main" id="{BCB352AB-432A-C159-FDF4-7CC094A7DCAB}"/>
                </a:ext>
              </a:extLst>
            </p:cNvPr>
            <p:cNvSpPr txBox="1">
              <a:spLocks noChangeArrowheads="1"/>
            </p:cNvSpPr>
            <p:nvPr/>
          </p:nvSpPr>
          <p:spPr bwMode="auto">
            <a:xfrm rot="-5400000">
              <a:off x="-426" y="2955"/>
              <a:ext cx="14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pt-BR">
                  <a:effectLst>
                    <a:outerShdw blurRad="38100" dist="38100" dir="2700000" algn="tl">
                      <a:srgbClr val="000000"/>
                    </a:outerShdw>
                  </a:effectLst>
                  <a:latin typeface="Arial" charset="0"/>
                </a:rPr>
                <a:t>Liquid-liquid interface</a:t>
              </a:r>
            </a:p>
          </p:txBody>
        </p:sp>
        <p:sp>
          <p:nvSpPr>
            <p:cNvPr id="35852" name="Line 7">
              <a:extLst>
                <a:ext uri="{FF2B5EF4-FFF2-40B4-BE49-F238E27FC236}">
                  <a16:creationId xmlns:a16="http://schemas.microsoft.com/office/drawing/2014/main" id="{4FAB13D6-0E9E-6AEF-8D07-11459A5A98BE}"/>
                </a:ext>
              </a:extLst>
            </p:cNvPr>
            <p:cNvSpPr>
              <a:spLocks noChangeShapeType="1"/>
            </p:cNvSpPr>
            <p:nvPr/>
          </p:nvSpPr>
          <p:spPr bwMode="auto">
            <a:xfrm>
              <a:off x="480" y="3216"/>
              <a:ext cx="24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Text Box 8">
              <a:extLst>
                <a:ext uri="{FF2B5EF4-FFF2-40B4-BE49-F238E27FC236}">
                  <a16:creationId xmlns:a16="http://schemas.microsoft.com/office/drawing/2014/main" id="{BFA8259A-C6AF-44D1-BC3A-72CEEF1D4790}"/>
                </a:ext>
              </a:extLst>
            </p:cNvPr>
            <p:cNvSpPr txBox="1">
              <a:spLocks noChangeArrowheads="1"/>
            </p:cNvSpPr>
            <p:nvPr/>
          </p:nvSpPr>
          <p:spPr bwMode="auto">
            <a:xfrm>
              <a:off x="384" y="1430"/>
              <a:ext cx="20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pt-BR">
                  <a:effectLst>
                    <a:outerShdw blurRad="38100" dist="38100" dir="2700000" algn="tl">
                      <a:srgbClr val="000000"/>
                    </a:outerShdw>
                  </a:effectLst>
                  <a:latin typeface="Arial" charset="0"/>
                </a:rPr>
                <a:t>Daniell Cell without salt bridge</a:t>
              </a:r>
            </a:p>
          </p:txBody>
        </p:sp>
      </p:grpSp>
      <p:grpSp>
        <p:nvGrpSpPr>
          <p:cNvPr id="81933" name="Group 13">
            <a:extLst>
              <a:ext uri="{FF2B5EF4-FFF2-40B4-BE49-F238E27FC236}">
                <a16:creationId xmlns:a16="http://schemas.microsoft.com/office/drawing/2014/main" id="{4E8BDF57-3E33-94D5-3925-226C763F3BE9}"/>
              </a:ext>
            </a:extLst>
          </p:cNvPr>
          <p:cNvGrpSpPr>
            <a:grpSpLocks/>
          </p:cNvGrpSpPr>
          <p:nvPr/>
        </p:nvGrpSpPr>
        <p:grpSpPr bwMode="auto">
          <a:xfrm>
            <a:off x="6781800" y="1889125"/>
            <a:ext cx="3690938" cy="4757738"/>
            <a:chOff x="3552" y="1190"/>
            <a:chExt cx="2325" cy="2997"/>
          </a:xfrm>
        </p:grpSpPr>
        <p:pic>
          <p:nvPicPr>
            <p:cNvPr id="35846" name="Picture 9">
              <a:extLst>
                <a:ext uri="{FF2B5EF4-FFF2-40B4-BE49-F238E27FC236}">
                  <a16:creationId xmlns:a16="http://schemas.microsoft.com/office/drawing/2014/main" id="{486E76DF-2B77-2EF4-BC00-AFBB9E8B6F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8" y="1824"/>
              <a:ext cx="856"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30" name="Text Box 10">
              <a:extLst>
                <a:ext uri="{FF2B5EF4-FFF2-40B4-BE49-F238E27FC236}">
                  <a16:creationId xmlns:a16="http://schemas.microsoft.com/office/drawing/2014/main" id="{F9D1D4C5-9B03-3B92-852D-8419FA892746}"/>
                </a:ext>
              </a:extLst>
            </p:cNvPr>
            <p:cNvSpPr txBox="1">
              <a:spLocks noChangeArrowheads="1"/>
            </p:cNvSpPr>
            <p:nvPr/>
          </p:nvSpPr>
          <p:spPr bwMode="auto">
            <a:xfrm>
              <a:off x="3792" y="1190"/>
              <a:ext cx="1525"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pt-BR">
                  <a:effectLst>
                    <a:outerShdw blurRad="38100" dist="38100" dir="2700000" algn="tl">
                      <a:srgbClr val="000000"/>
                    </a:outerShdw>
                  </a:effectLst>
                  <a:latin typeface="Arial" charset="0"/>
                </a:rPr>
                <a:t>Salt bridge makes cell</a:t>
              </a:r>
            </a:p>
            <a:p>
              <a:pPr>
                <a:defRPr/>
              </a:pPr>
              <a:r>
                <a:rPr lang="en-US" altLang="pt-BR">
                  <a:effectLst>
                    <a:outerShdw blurRad="38100" dist="38100" dir="2700000" algn="tl">
                      <a:srgbClr val="000000"/>
                    </a:outerShdw>
                  </a:effectLst>
                  <a:latin typeface="Arial" charset="0"/>
                </a:rPr>
                <a:t>construction and</a:t>
              </a:r>
            </a:p>
            <a:p>
              <a:pPr>
                <a:defRPr/>
              </a:pPr>
              <a:r>
                <a:rPr lang="en-US" altLang="pt-BR">
                  <a:effectLst>
                    <a:outerShdw blurRad="38100" dist="38100" dir="2700000" algn="tl">
                      <a:srgbClr val="000000"/>
                    </a:outerShdw>
                  </a:effectLst>
                  <a:latin typeface="Arial" charset="0"/>
                </a:rPr>
                <a:t>operation easier.</a:t>
              </a:r>
            </a:p>
          </p:txBody>
        </p:sp>
        <p:sp>
          <p:nvSpPr>
            <p:cNvPr id="81931" name="Text Box 11">
              <a:extLst>
                <a:ext uri="{FF2B5EF4-FFF2-40B4-BE49-F238E27FC236}">
                  <a16:creationId xmlns:a16="http://schemas.microsoft.com/office/drawing/2014/main" id="{045CA6FC-494E-8E30-CBCE-52AFB7AF2D45}"/>
                </a:ext>
              </a:extLst>
            </p:cNvPr>
            <p:cNvSpPr txBox="1">
              <a:spLocks noChangeArrowheads="1"/>
            </p:cNvSpPr>
            <p:nvPr/>
          </p:nvSpPr>
          <p:spPr bwMode="auto">
            <a:xfrm>
              <a:off x="3552" y="2918"/>
              <a:ext cx="2325"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pt-BR">
                  <a:effectLst>
                    <a:outerShdw blurRad="38100" dist="38100" dir="2700000" algn="tl">
                      <a:srgbClr val="000000"/>
                    </a:outerShdw>
                  </a:effectLst>
                  <a:latin typeface="Arial" charset="0"/>
                </a:rPr>
                <a:t>Pack tube with a viscous, aqueous</a:t>
              </a:r>
            </a:p>
            <a:p>
              <a:pPr>
                <a:defRPr/>
              </a:pPr>
              <a:r>
                <a:rPr lang="en-US" altLang="pt-BR">
                  <a:effectLst>
                    <a:outerShdw blurRad="38100" dist="38100" dir="2700000" algn="tl">
                      <a:srgbClr val="000000"/>
                    </a:outerShdw>
                  </a:effectLst>
                  <a:latin typeface="Arial" charset="0"/>
                </a:rPr>
                <a:t>solution of KCl or KNO</a:t>
              </a:r>
              <a:r>
                <a:rPr lang="en-US" altLang="pt-BR" baseline="-25000">
                  <a:effectLst>
                    <a:outerShdw blurRad="38100" dist="38100" dir="2700000" algn="tl">
                      <a:srgbClr val="000000"/>
                    </a:outerShdw>
                  </a:effectLst>
                  <a:latin typeface="Arial" charset="0"/>
                </a:rPr>
                <a:t>3</a:t>
              </a:r>
              <a:r>
                <a:rPr lang="en-US" altLang="pt-BR">
                  <a:effectLst>
                    <a:outerShdw blurRad="38100" dist="38100" dir="2700000" algn="tl">
                      <a:srgbClr val="000000"/>
                    </a:outerShdw>
                  </a:effectLst>
                  <a:latin typeface="Arial" charset="0"/>
                </a:rPr>
                <a:t>.  The</a:t>
              </a:r>
            </a:p>
            <a:p>
              <a:pPr>
                <a:defRPr/>
              </a:pPr>
              <a:r>
                <a:rPr lang="en-US" altLang="pt-BR">
                  <a:effectLst>
                    <a:outerShdw blurRad="38100" dist="38100" dir="2700000" algn="tl">
                      <a:srgbClr val="000000"/>
                    </a:outerShdw>
                  </a:effectLst>
                  <a:latin typeface="Arial" charset="0"/>
                </a:rPr>
                <a:t>viscosity prevents mixing with</a:t>
              </a:r>
            </a:p>
            <a:p>
              <a:pPr>
                <a:defRPr/>
              </a:pPr>
              <a:r>
                <a:rPr lang="en-US" altLang="pt-BR">
                  <a:effectLst>
                    <a:outerShdw blurRad="38100" dist="38100" dir="2700000" algn="tl">
                      <a:srgbClr val="000000"/>
                    </a:outerShdw>
                  </a:effectLst>
                  <a:latin typeface="Arial" charset="0"/>
                </a:rPr>
                <a:t>the electrolytes.  The ions permit</a:t>
              </a:r>
            </a:p>
            <a:p>
              <a:pPr>
                <a:defRPr/>
              </a:pPr>
              <a:r>
                <a:rPr lang="en-US" altLang="pt-BR">
                  <a:effectLst>
                    <a:outerShdw blurRad="38100" dist="38100" dir="2700000" algn="tl">
                      <a:srgbClr val="000000"/>
                    </a:outerShdw>
                  </a:effectLst>
                  <a:latin typeface="Arial" charset="0"/>
                </a:rPr>
                <a:t>exchange of charge.  The chosen</a:t>
              </a:r>
            </a:p>
            <a:p>
              <a:pPr>
                <a:defRPr/>
              </a:pPr>
              <a:r>
                <a:rPr lang="en-US" altLang="pt-BR">
                  <a:effectLst>
                    <a:outerShdw blurRad="38100" dist="38100" dir="2700000" algn="tl">
                      <a:srgbClr val="000000"/>
                    </a:outerShdw>
                  </a:effectLst>
                  <a:latin typeface="Arial" charset="0"/>
                </a:rPr>
                <a:t>ions have similar mobility to</a:t>
              </a:r>
            </a:p>
            <a:p>
              <a:pPr>
                <a:defRPr/>
              </a:pPr>
              <a:r>
                <a:rPr lang="en-US" altLang="pt-BR">
                  <a:effectLst>
                    <a:outerShdw blurRad="38100" dist="38100" dir="2700000" algn="tl">
                      <a:srgbClr val="000000"/>
                    </a:outerShdw>
                  </a:effectLst>
                  <a:latin typeface="Arial" charset="0"/>
                </a:rPr>
                <a:t>minimize junction potentials.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19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19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49C0C54D-0DC1-9003-7D8C-067F8B719EC5}"/>
              </a:ext>
            </a:extLst>
          </p:cNvPr>
          <p:cNvSpPr>
            <a:spLocks noGrp="1" noRot="1" noChangeArrowheads="1"/>
          </p:cNvSpPr>
          <p:nvPr>
            <p:ph type="title"/>
          </p:nvPr>
        </p:nvSpPr>
        <p:spPr/>
        <p:txBody>
          <a:bodyPr/>
          <a:lstStyle/>
          <a:p>
            <a:pPr eaLnBrk="1" hangingPunct="1">
              <a:defRPr/>
            </a:pPr>
            <a:r>
              <a:rPr lang="en-US" altLang="pt-BR"/>
              <a:t>Flow of Charge</a:t>
            </a:r>
          </a:p>
        </p:txBody>
      </p:sp>
      <p:sp>
        <p:nvSpPr>
          <p:cNvPr id="83971" name="Rectangle 3">
            <a:extLst>
              <a:ext uri="{FF2B5EF4-FFF2-40B4-BE49-F238E27FC236}">
                <a16:creationId xmlns:a16="http://schemas.microsoft.com/office/drawing/2014/main" id="{85986A0D-2839-6234-099E-75C2EC6E69D5}"/>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How does charge flow in a cell?</a:t>
            </a:r>
          </a:p>
        </p:txBody>
      </p:sp>
      <p:grpSp>
        <p:nvGrpSpPr>
          <p:cNvPr id="84001" name="Group 33">
            <a:extLst>
              <a:ext uri="{FF2B5EF4-FFF2-40B4-BE49-F238E27FC236}">
                <a16:creationId xmlns:a16="http://schemas.microsoft.com/office/drawing/2014/main" id="{8FA13BFC-6C18-B881-204F-57C5897E4BD4}"/>
              </a:ext>
            </a:extLst>
          </p:cNvPr>
          <p:cNvGrpSpPr>
            <a:grpSpLocks/>
          </p:cNvGrpSpPr>
          <p:nvPr/>
        </p:nvGrpSpPr>
        <p:grpSpPr bwMode="auto">
          <a:xfrm>
            <a:off x="4038601" y="3048000"/>
            <a:ext cx="1774825" cy="3340100"/>
            <a:chOff x="1584" y="1920"/>
            <a:chExt cx="1118" cy="2104"/>
          </a:xfrm>
        </p:grpSpPr>
        <p:pic>
          <p:nvPicPr>
            <p:cNvPr id="36898" name="Picture 11">
              <a:extLst>
                <a:ext uri="{FF2B5EF4-FFF2-40B4-BE49-F238E27FC236}">
                  <a16:creationId xmlns:a16="http://schemas.microsoft.com/office/drawing/2014/main" id="{FECA8379-AEE8-C295-F4A4-7C4EB2AB4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1920"/>
              <a:ext cx="1064" cy="2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99" name="Text Box 5">
              <a:extLst>
                <a:ext uri="{FF2B5EF4-FFF2-40B4-BE49-F238E27FC236}">
                  <a16:creationId xmlns:a16="http://schemas.microsoft.com/office/drawing/2014/main" id="{9E085A69-7D17-B898-A2D7-1572D4D481FD}"/>
                </a:ext>
              </a:extLst>
            </p:cNvPr>
            <p:cNvSpPr txBox="1">
              <a:spLocks noChangeArrowheads="1"/>
            </p:cNvSpPr>
            <p:nvPr/>
          </p:nvSpPr>
          <p:spPr bwMode="auto">
            <a:xfrm>
              <a:off x="1584" y="2847"/>
              <a:ext cx="3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Zn</a:t>
              </a:r>
              <a:r>
                <a:rPr lang="en-US" altLang="pt-BR" sz="1600" baseline="30000">
                  <a:solidFill>
                    <a:schemeClr val="accent1"/>
                  </a:solidFill>
                </a:rPr>
                <a:t>2+</a:t>
              </a:r>
              <a:endParaRPr lang="en-US" altLang="pt-BR" sz="1600">
                <a:solidFill>
                  <a:schemeClr val="accent1"/>
                </a:solidFill>
              </a:endParaRPr>
            </a:p>
          </p:txBody>
        </p:sp>
        <p:sp>
          <p:nvSpPr>
            <p:cNvPr id="36900" name="Text Box 7">
              <a:extLst>
                <a:ext uri="{FF2B5EF4-FFF2-40B4-BE49-F238E27FC236}">
                  <a16:creationId xmlns:a16="http://schemas.microsoft.com/office/drawing/2014/main" id="{5C6B01CA-A250-C876-97A8-CA718E5254FE}"/>
                </a:ext>
              </a:extLst>
            </p:cNvPr>
            <p:cNvSpPr txBox="1">
              <a:spLocks noChangeArrowheads="1"/>
            </p:cNvSpPr>
            <p:nvPr/>
          </p:nvSpPr>
          <p:spPr bwMode="auto">
            <a:xfrm>
              <a:off x="2296" y="3463"/>
              <a:ext cx="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NO</a:t>
              </a:r>
              <a:r>
                <a:rPr lang="en-US" altLang="pt-BR" sz="1600" baseline="-25000">
                  <a:solidFill>
                    <a:schemeClr val="accent1"/>
                  </a:solidFill>
                </a:rPr>
                <a:t>3</a:t>
              </a:r>
              <a:r>
                <a:rPr lang="en-US" altLang="pt-BR" sz="1600" baseline="30000">
                  <a:solidFill>
                    <a:schemeClr val="accent1"/>
                  </a:solidFill>
                </a:rPr>
                <a:t>–</a:t>
              </a:r>
              <a:endParaRPr lang="en-US" altLang="pt-BR" sz="1600">
                <a:solidFill>
                  <a:schemeClr val="accent1"/>
                </a:solidFill>
              </a:endParaRPr>
            </a:p>
          </p:txBody>
        </p:sp>
        <p:sp>
          <p:nvSpPr>
            <p:cNvPr id="36901" name="Text Box 9">
              <a:extLst>
                <a:ext uri="{FF2B5EF4-FFF2-40B4-BE49-F238E27FC236}">
                  <a16:creationId xmlns:a16="http://schemas.microsoft.com/office/drawing/2014/main" id="{AE7FBBED-E9A2-AE91-BD42-257A4FD8E74A}"/>
                </a:ext>
              </a:extLst>
            </p:cNvPr>
            <p:cNvSpPr txBox="1">
              <a:spLocks noChangeArrowheads="1"/>
            </p:cNvSpPr>
            <p:nvPr/>
          </p:nvSpPr>
          <p:spPr bwMode="auto">
            <a:xfrm>
              <a:off x="2016" y="2592"/>
              <a:ext cx="2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Zn</a:t>
              </a:r>
            </a:p>
          </p:txBody>
        </p:sp>
      </p:grpSp>
      <p:grpSp>
        <p:nvGrpSpPr>
          <p:cNvPr id="84000" name="Group 32">
            <a:extLst>
              <a:ext uri="{FF2B5EF4-FFF2-40B4-BE49-F238E27FC236}">
                <a16:creationId xmlns:a16="http://schemas.microsoft.com/office/drawing/2014/main" id="{AFC73B3A-FF06-0EA0-BA12-6287858A5E1F}"/>
              </a:ext>
            </a:extLst>
          </p:cNvPr>
          <p:cNvGrpSpPr>
            <a:grpSpLocks/>
          </p:cNvGrpSpPr>
          <p:nvPr/>
        </p:nvGrpSpPr>
        <p:grpSpPr bwMode="auto">
          <a:xfrm>
            <a:off x="6400801" y="3048000"/>
            <a:ext cx="1744663" cy="3340100"/>
            <a:chOff x="3072" y="1920"/>
            <a:chExt cx="1099" cy="2104"/>
          </a:xfrm>
        </p:grpSpPr>
        <p:pic>
          <p:nvPicPr>
            <p:cNvPr id="36894" name="Picture 12">
              <a:extLst>
                <a:ext uri="{FF2B5EF4-FFF2-40B4-BE49-F238E27FC236}">
                  <a16:creationId xmlns:a16="http://schemas.microsoft.com/office/drawing/2014/main" id="{9AEA90FD-BBE7-03F6-550C-9F889D6F73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1920"/>
              <a:ext cx="1056" cy="2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95" name="Text Box 6">
              <a:extLst>
                <a:ext uri="{FF2B5EF4-FFF2-40B4-BE49-F238E27FC236}">
                  <a16:creationId xmlns:a16="http://schemas.microsoft.com/office/drawing/2014/main" id="{29FEB682-808D-E7B8-7082-77C8354076CF}"/>
                </a:ext>
              </a:extLst>
            </p:cNvPr>
            <p:cNvSpPr txBox="1">
              <a:spLocks noChangeArrowheads="1"/>
            </p:cNvSpPr>
            <p:nvPr/>
          </p:nvSpPr>
          <p:spPr bwMode="auto">
            <a:xfrm>
              <a:off x="3792" y="3135"/>
              <a:ext cx="3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Cu</a:t>
              </a:r>
              <a:r>
                <a:rPr lang="en-US" altLang="pt-BR" sz="1600" baseline="30000">
                  <a:solidFill>
                    <a:schemeClr val="accent1"/>
                  </a:solidFill>
                </a:rPr>
                <a:t>2+</a:t>
              </a:r>
              <a:endParaRPr lang="en-US" altLang="pt-BR" sz="1600">
                <a:solidFill>
                  <a:schemeClr val="accent1"/>
                </a:solidFill>
              </a:endParaRPr>
            </a:p>
          </p:txBody>
        </p:sp>
        <p:sp>
          <p:nvSpPr>
            <p:cNvPr id="36896" name="Text Box 8">
              <a:extLst>
                <a:ext uri="{FF2B5EF4-FFF2-40B4-BE49-F238E27FC236}">
                  <a16:creationId xmlns:a16="http://schemas.microsoft.com/office/drawing/2014/main" id="{736D13BC-2F08-6D4D-2583-43E8C37947F6}"/>
                </a:ext>
              </a:extLst>
            </p:cNvPr>
            <p:cNvSpPr txBox="1">
              <a:spLocks noChangeArrowheads="1"/>
            </p:cNvSpPr>
            <p:nvPr/>
          </p:nvSpPr>
          <p:spPr bwMode="auto">
            <a:xfrm>
              <a:off x="3072" y="3552"/>
              <a:ext cx="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NO</a:t>
              </a:r>
              <a:r>
                <a:rPr lang="en-US" altLang="pt-BR" sz="1600" baseline="-25000">
                  <a:solidFill>
                    <a:schemeClr val="accent1"/>
                  </a:solidFill>
                </a:rPr>
                <a:t>3</a:t>
              </a:r>
              <a:r>
                <a:rPr lang="en-US" altLang="pt-BR" sz="1600" baseline="30000">
                  <a:solidFill>
                    <a:schemeClr val="accent1"/>
                  </a:solidFill>
                </a:rPr>
                <a:t>–</a:t>
              </a:r>
              <a:endParaRPr lang="en-US" altLang="pt-BR" sz="1600">
                <a:solidFill>
                  <a:schemeClr val="accent1"/>
                </a:solidFill>
              </a:endParaRPr>
            </a:p>
          </p:txBody>
        </p:sp>
        <p:sp>
          <p:nvSpPr>
            <p:cNvPr id="36897" name="Text Box 10">
              <a:extLst>
                <a:ext uri="{FF2B5EF4-FFF2-40B4-BE49-F238E27FC236}">
                  <a16:creationId xmlns:a16="http://schemas.microsoft.com/office/drawing/2014/main" id="{3CF0F7C3-153B-1531-5D83-CBC725E5F057}"/>
                </a:ext>
              </a:extLst>
            </p:cNvPr>
            <p:cNvSpPr txBox="1">
              <a:spLocks noChangeArrowheads="1"/>
            </p:cNvSpPr>
            <p:nvPr/>
          </p:nvSpPr>
          <p:spPr bwMode="auto">
            <a:xfrm>
              <a:off x="3504" y="2592"/>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Cu</a:t>
              </a:r>
            </a:p>
          </p:txBody>
        </p:sp>
      </p:grpSp>
      <p:grpSp>
        <p:nvGrpSpPr>
          <p:cNvPr id="84004" name="Group 36">
            <a:extLst>
              <a:ext uri="{FF2B5EF4-FFF2-40B4-BE49-F238E27FC236}">
                <a16:creationId xmlns:a16="http://schemas.microsoft.com/office/drawing/2014/main" id="{B0395679-472B-1880-9BF4-F2EDED99923F}"/>
              </a:ext>
            </a:extLst>
          </p:cNvPr>
          <p:cNvGrpSpPr>
            <a:grpSpLocks/>
          </p:cNvGrpSpPr>
          <p:nvPr/>
        </p:nvGrpSpPr>
        <p:grpSpPr bwMode="auto">
          <a:xfrm>
            <a:off x="4953000" y="2057400"/>
            <a:ext cx="2362200" cy="1066800"/>
            <a:chOff x="2160" y="1296"/>
            <a:chExt cx="1488" cy="672"/>
          </a:xfrm>
        </p:grpSpPr>
        <p:sp>
          <p:nvSpPr>
            <p:cNvPr id="36888" name="Line 16">
              <a:extLst>
                <a:ext uri="{FF2B5EF4-FFF2-40B4-BE49-F238E27FC236}">
                  <a16:creationId xmlns:a16="http://schemas.microsoft.com/office/drawing/2014/main" id="{61F6DDB2-CDE1-4D29-B9B5-83E0C3D15695}"/>
                </a:ext>
              </a:extLst>
            </p:cNvPr>
            <p:cNvSpPr>
              <a:spLocks noChangeShapeType="1"/>
            </p:cNvSpPr>
            <p:nvPr/>
          </p:nvSpPr>
          <p:spPr bwMode="auto">
            <a:xfrm flipV="1">
              <a:off x="2160" y="1536"/>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9" name="Line 17">
              <a:extLst>
                <a:ext uri="{FF2B5EF4-FFF2-40B4-BE49-F238E27FC236}">
                  <a16:creationId xmlns:a16="http://schemas.microsoft.com/office/drawing/2014/main" id="{0B7C9B72-7A30-8C00-8C12-4CD428A7F1BD}"/>
                </a:ext>
              </a:extLst>
            </p:cNvPr>
            <p:cNvSpPr>
              <a:spLocks noChangeShapeType="1"/>
            </p:cNvSpPr>
            <p:nvPr/>
          </p:nvSpPr>
          <p:spPr bwMode="auto">
            <a:xfrm>
              <a:off x="2160" y="1536"/>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6890" name="Group 20">
              <a:extLst>
                <a:ext uri="{FF2B5EF4-FFF2-40B4-BE49-F238E27FC236}">
                  <a16:creationId xmlns:a16="http://schemas.microsoft.com/office/drawing/2014/main" id="{20276610-FF59-F677-D17C-F0CFD1A1B628}"/>
                </a:ext>
              </a:extLst>
            </p:cNvPr>
            <p:cNvGrpSpPr>
              <a:grpSpLocks/>
            </p:cNvGrpSpPr>
            <p:nvPr/>
          </p:nvGrpSpPr>
          <p:grpSpPr bwMode="auto">
            <a:xfrm flipH="1">
              <a:off x="3072" y="1536"/>
              <a:ext cx="576" cy="432"/>
              <a:chOff x="3504" y="1392"/>
              <a:chExt cx="576" cy="432"/>
            </a:xfrm>
          </p:grpSpPr>
          <p:sp>
            <p:nvSpPr>
              <p:cNvPr id="36892" name="Line 18">
                <a:extLst>
                  <a:ext uri="{FF2B5EF4-FFF2-40B4-BE49-F238E27FC236}">
                    <a16:creationId xmlns:a16="http://schemas.microsoft.com/office/drawing/2014/main" id="{5A9BD014-709F-0AC0-1DBE-D34B9E1059F7}"/>
                  </a:ext>
                </a:extLst>
              </p:cNvPr>
              <p:cNvSpPr>
                <a:spLocks noChangeShapeType="1"/>
              </p:cNvSpPr>
              <p:nvPr/>
            </p:nvSpPr>
            <p:spPr bwMode="auto">
              <a:xfrm flipV="1">
                <a:off x="3504" y="1392"/>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93" name="Line 19">
                <a:extLst>
                  <a:ext uri="{FF2B5EF4-FFF2-40B4-BE49-F238E27FC236}">
                    <a16:creationId xmlns:a16="http://schemas.microsoft.com/office/drawing/2014/main" id="{0C6ECB48-6278-7090-BC0F-FFF28AC5B60A}"/>
                  </a:ext>
                </a:extLst>
              </p:cNvPr>
              <p:cNvSpPr>
                <a:spLocks noChangeShapeType="1"/>
              </p:cNvSpPr>
              <p:nvPr/>
            </p:nvSpPr>
            <p:spPr bwMode="auto">
              <a:xfrm>
                <a:off x="3504" y="1392"/>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891" name="Oval 14">
              <a:extLst>
                <a:ext uri="{FF2B5EF4-FFF2-40B4-BE49-F238E27FC236}">
                  <a16:creationId xmlns:a16="http://schemas.microsoft.com/office/drawing/2014/main" id="{21B2585A-C15B-6819-FEF0-B9DC54CC200B}"/>
                </a:ext>
              </a:extLst>
            </p:cNvPr>
            <p:cNvSpPr>
              <a:spLocks noChangeArrowheads="1"/>
            </p:cNvSpPr>
            <p:nvPr/>
          </p:nvSpPr>
          <p:spPr bwMode="auto">
            <a:xfrm>
              <a:off x="2640" y="1296"/>
              <a:ext cx="480" cy="480"/>
            </a:xfrm>
            <a:prstGeom prst="ellipse">
              <a:avLst/>
            </a:prstGeom>
            <a:solidFill>
              <a:srgbClr val="556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800"/>
                <a:t>V</a:t>
              </a:r>
            </a:p>
          </p:txBody>
        </p:sp>
      </p:grpSp>
      <p:grpSp>
        <p:nvGrpSpPr>
          <p:cNvPr id="84002" name="Group 34">
            <a:extLst>
              <a:ext uri="{FF2B5EF4-FFF2-40B4-BE49-F238E27FC236}">
                <a16:creationId xmlns:a16="http://schemas.microsoft.com/office/drawing/2014/main" id="{ECFCEBA4-C8FC-6C44-4B1E-32DC0852FF64}"/>
              </a:ext>
            </a:extLst>
          </p:cNvPr>
          <p:cNvGrpSpPr>
            <a:grpSpLocks/>
          </p:cNvGrpSpPr>
          <p:nvPr/>
        </p:nvGrpSpPr>
        <p:grpSpPr bwMode="auto">
          <a:xfrm>
            <a:off x="5257800" y="3365500"/>
            <a:ext cx="1619250" cy="2000250"/>
            <a:chOff x="2352" y="2120"/>
            <a:chExt cx="1020" cy="1260"/>
          </a:xfrm>
        </p:grpSpPr>
        <p:pic>
          <p:nvPicPr>
            <p:cNvPr id="36885" name="Picture 13">
              <a:extLst>
                <a:ext uri="{FF2B5EF4-FFF2-40B4-BE49-F238E27FC236}">
                  <a16:creationId xmlns:a16="http://schemas.microsoft.com/office/drawing/2014/main" id="{0D4A0886-5959-A979-4A91-4E4D3403D4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4" y="2120"/>
              <a:ext cx="856"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86" name="Text Box 23">
              <a:extLst>
                <a:ext uri="{FF2B5EF4-FFF2-40B4-BE49-F238E27FC236}">
                  <a16:creationId xmlns:a16="http://schemas.microsoft.com/office/drawing/2014/main" id="{DA00CA94-C559-C8BC-12EC-24F1BFB225E8}"/>
                </a:ext>
              </a:extLst>
            </p:cNvPr>
            <p:cNvSpPr txBox="1">
              <a:spLocks noChangeArrowheads="1"/>
            </p:cNvSpPr>
            <p:nvPr/>
          </p:nvSpPr>
          <p:spPr bwMode="auto">
            <a:xfrm>
              <a:off x="2352" y="3120"/>
              <a:ext cx="2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Cl</a:t>
              </a:r>
              <a:r>
                <a:rPr lang="en-US" altLang="pt-BR" sz="1600" baseline="30000">
                  <a:solidFill>
                    <a:schemeClr val="accent1"/>
                  </a:solidFill>
                </a:rPr>
                <a:t>–</a:t>
              </a:r>
              <a:endParaRPr lang="en-US" altLang="pt-BR" sz="1600">
                <a:solidFill>
                  <a:schemeClr val="accent1"/>
                </a:solidFill>
              </a:endParaRPr>
            </a:p>
          </p:txBody>
        </p:sp>
        <p:sp>
          <p:nvSpPr>
            <p:cNvPr id="36887" name="Text Box 24">
              <a:extLst>
                <a:ext uri="{FF2B5EF4-FFF2-40B4-BE49-F238E27FC236}">
                  <a16:creationId xmlns:a16="http://schemas.microsoft.com/office/drawing/2014/main" id="{4365F44D-9DF6-6560-1F84-1C86712E846A}"/>
                </a:ext>
              </a:extLst>
            </p:cNvPr>
            <p:cNvSpPr txBox="1">
              <a:spLocks noChangeArrowheads="1"/>
            </p:cNvSpPr>
            <p:nvPr/>
          </p:nvSpPr>
          <p:spPr bwMode="auto">
            <a:xfrm>
              <a:off x="3120" y="3168"/>
              <a:ext cx="2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K</a:t>
              </a:r>
              <a:r>
                <a:rPr lang="en-US" altLang="pt-BR" sz="1600" baseline="30000">
                  <a:solidFill>
                    <a:schemeClr val="accent1"/>
                  </a:solidFill>
                </a:rPr>
                <a:t>+</a:t>
              </a:r>
              <a:endParaRPr lang="en-US" altLang="pt-BR" sz="1600">
                <a:solidFill>
                  <a:schemeClr val="accent1"/>
                </a:solidFill>
              </a:endParaRPr>
            </a:p>
          </p:txBody>
        </p:sp>
      </p:grpSp>
      <p:grpSp>
        <p:nvGrpSpPr>
          <p:cNvPr id="84003" name="Group 35">
            <a:extLst>
              <a:ext uri="{FF2B5EF4-FFF2-40B4-BE49-F238E27FC236}">
                <a16:creationId xmlns:a16="http://schemas.microsoft.com/office/drawing/2014/main" id="{8CC9D7C0-A46E-9B91-308A-3A16695934AE}"/>
              </a:ext>
            </a:extLst>
          </p:cNvPr>
          <p:cNvGrpSpPr>
            <a:grpSpLocks/>
          </p:cNvGrpSpPr>
          <p:nvPr/>
        </p:nvGrpSpPr>
        <p:grpSpPr bwMode="auto">
          <a:xfrm>
            <a:off x="4495800" y="4572000"/>
            <a:ext cx="3200400" cy="914400"/>
            <a:chOff x="1872" y="2880"/>
            <a:chExt cx="2016" cy="576"/>
          </a:xfrm>
        </p:grpSpPr>
        <p:sp>
          <p:nvSpPr>
            <p:cNvPr id="36881" name="AutoShape 21">
              <a:extLst>
                <a:ext uri="{FF2B5EF4-FFF2-40B4-BE49-F238E27FC236}">
                  <a16:creationId xmlns:a16="http://schemas.microsoft.com/office/drawing/2014/main" id="{F0A94850-5788-B140-FDB5-294B2B669479}"/>
                </a:ext>
              </a:extLst>
            </p:cNvPr>
            <p:cNvSpPr>
              <a:spLocks noChangeArrowheads="1"/>
            </p:cNvSpPr>
            <p:nvPr/>
          </p:nvSpPr>
          <p:spPr bwMode="auto">
            <a:xfrm flipH="1">
              <a:off x="1872" y="2880"/>
              <a:ext cx="192" cy="192"/>
            </a:xfrm>
            <a:prstGeom prst="rightArrow">
              <a:avLst>
                <a:gd name="adj1" fmla="val 50000"/>
                <a:gd name="adj2" fmla="val 250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6882" name="AutoShape 22">
              <a:extLst>
                <a:ext uri="{FF2B5EF4-FFF2-40B4-BE49-F238E27FC236}">
                  <a16:creationId xmlns:a16="http://schemas.microsoft.com/office/drawing/2014/main" id="{47CB3123-86EA-868F-2697-45D3AD5EF934}"/>
                </a:ext>
              </a:extLst>
            </p:cNvPr>
            <p:cNvSpPr>
              <a:spLocks noChangeArrowheads="1"/>
            </p:cNvSpPr>
            <p:nvPr/>
          </p:nvSpPr>
          <p:spPr bwMode="auto">
            <a:xfrm flipH="1">
              <a:off x="3696" y="3264"/>
              <a:ext cx="192" cy="192"/>
            </a:xfrm>
            <a:prstGeom prst="rightArrow">
              <a:avLst>
                <a:gd name="adj1" fmla="val 50000"/>
                <a:gd name="adj2" fmla="val 250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6883" name="AutoShape 25">
              <a:extLst>
                <a:ext uri="{FF2B5EF4-FFF2-40B4-BE49-F238E27FC236}">
                  <a16:creationId xmlns:a16="http://schemas.microsoft.com/office/drawing/2014/main" id="{754C6414-4C48-58CF-8B28-058BB9716DA5}"/>
                </a:ext>
              </a:extLst>
            </p:cNvPr>
            <p:cNvSpPr>
              <a:spLocks noChangeArrowheads="1"/>
            </p:cNvSpPr>
            <p:nvPr/>
          </p:nvSpPr>
          <p:spPr bwMode="auto">
            <a:xfrm>
              <a:off x="2448" y="2976"/>
              <a:ext cx="96" cy="144"/>
            </a:xfrm>
            <a:prstGeom prst="downArrow">
              <a:avLst>
                <a:gd name="adj1" fmla="val 50000"/>
                <a:gd name="adj2" fmla="val 375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6884" name="AutoShape 26">
              <a:extLst>
                <a:ext uri="{FF2B5EF4-FFF2-40B4-BE49-F238E27FC236}">
                  <a16:creationId xmlns:a16="http://schemas.microsoft.com/office/drawing/2014/main" id="{76E7494F-CD54-2CDC-2CC3-CD532AA26A6D}"/>
                </a:ext>
              </a:extLst>
            </p:cNvPr>
            <p:cNvSpPr>
              <a:spLocks noChangeArrowheads="1"/>
            </p:cNvSpPr>
            <p:nvPr/>
          </p:nvSpPr>
          <p:spPr bwMode="auto">
            <a:xfrm>
              <a:off x="3168" y="3024"/>
              <a:ext cx="96" cy="144"/>
            </a:xfrm>
            <a:prstGeom prst="downArrow">
              <a:avLst>
                <a:gd name="adj1" fmla="val 50000"/>
                <a:gd name="adj2" fmla="val 375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grpSp>
      <p:grpSp>
        <p:nvGrpSpPr>
          <p:cNvPr id="84005" name="Group 37">
            <a:extLst>
              <a:ext uri="{FF2B5EF4-FFF2-40B4-BE49-F238E27FC236}">
                <a16:creationId xmlns:a16="http://schemas.microsoft.com/office/drawing/2014/main" id="{2232D510-D256-6E86-1711-F02DE5349BA0}"/>
              </a:ext>
            </a:extLst>
          </p:cNvPr>
          <p:cNvGrpSpPr>
            <a:grpSpLocks/>
          </p:cNvGrpSpPr>
          <p:nvPr/>
        </p:nvGrpSpPr>
        <p:grpSpPr bwMode="auto">
          <a:xfrm>
            <a:off x="4495800" y="2057400"/>
            <a:ext cx="3270250" cy="793750"/>
            <a:chOff x="1872" y="1296"/>
            <a:chExt cx="2060" cy="500"/>
          </a:xfrm>
        </p:grpSpPr>
        <p:sp>
          <p:nvSpPr>
            <p:cNvPr id="36877" name="Text Box 27">
              <a:extLst>
                <a:ext uri="{FF2B5EF4-FFF2-40B4-BE49-F238E27FC236}">
                  <a16:creationId xmlns:a16="http://schemas.microsoft.com/office/drawing/2014/main" id="{1B55F684-CE30-0855-3306-8401C3D84344}"/>
                </a:ext>
              </a:extLst>
            </p:cNvPr>
            <p:cNvSpPr txBox="1">
              <a:spLocks noChangeArrowheads="1"/>
            </p:cNvSpPr>
            <p:nvPr/>
          </p:nvSpPr>
          <p:spPr bwMode="auto">
            <a:xfrm>
              <a:off x="1872" y="1536"/>
              <a:ext cx="2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30000"/>
                <a:t>–</a:t>
              </a:r>
              <a:endParaRPr lang="en-US" altLang="pt-BR" sz="1600"/>
            </a:p>
          </p:txBody>
        </p:sp>
        <p:sp>
          <p:nvSpPr>
            <p:cNvPr id="36878" name="Text Box 28">
              <a:extLst>
                <a:ext uri="{FF2B5EF4-FFF2-40B4-BE49-F238E27FC236}">
                  <a16:creationId xmlns:a16="http://schemas.microsoft.com/office/drawing/2014/main" id="{A1A0B356-913F-927B-1819-72E9D697CDB6}"/>
                </a:ext>
              </a:extLst>
            </p:cNvPr>
            <p:cNvSpPr txBox="1">
              <a:spLocks noChangeArrowheads="1"/>
            </p:cNvSpPr>
            <p:nvPr/>
          </p:nvSpPr>
          <p:spPr bwMode="auto">
            <a:xfrm>
              <a:off x="3696" y="1584"/>
              <a:ext cx="2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30000"/>
                <a:t>–</a:t>
              </a:r>
              <a:endParaRPr lang="en-US" altLang="pt-BR" sz="1600"/>
            </a:p>
          </p:txBody>
        </p:sp>
        <p:sp>
          <p:nvSpPr>
            <p:cNvPr id="36879" name="AutoShape 29">
              <a:extLst>
                <a:ext uri="{FF2B5EF4-FFF2-40B4-BE49-F238E27FC236}">
                  <a16:creationId xmlns:a16="http://schemas.microsoft.com/office/drawing/2014/main" id="{FA2E3598-D425-5A93-4156-E9C1A2E51A11}"/>
                </a:ext>
              </a:extLst>
            </p:cNvPr>
            <p:cNvSpPr>
              <a:spLocks noChangeArrowheads="1"/>
            </p:cNvSpPr>
            <p:nvPr/>
          </p:nvSpPr>
          <p:spPr bwMode="auto">
            <a:xfrm>
              <a:off x="2016" y="1296"/>
              <a:ext cx="288" cy="240"/>
            </a:xfrm>
            <a:custGeom>
              <a:avLst/>
              <a:gdLst>
                <a:gd name="T0" fmla="*/ 3 w 21600"/>
                <a:gd name="T1" fmla="*/ 0 h 21600"/>
                <a:gd name="T2" fmla="*/ 3 w 21600"/>
                <a:gd name="T3" fmla="*/ 2 h 21600"/>
                <a:gd name="T4" fmla="*/ 1 w 21600"/>
                <a:gd name="T5" fmla="*/ 3 h 21600"/>
                <a:gd name="T6" fmla="*/ 4 w 21600"/>
                <a:gd name="T7" fmla="*/ 1 h 21600"/>
                <a:gd name="T8" fmla="*/ 17694720 60000 65536"/>
                <a:gd name="T9" fmla="*/ 5898240 60000 65536"/>
                <a:gd name="T10" fmla="*/ 5898240 60000 65536"/>
                <a:gd name="T11" fmla="*/ 0 60000 65536"/>
                <a:gd name="T12" fmla="*/ 12450 w 21600"/>
                <a:gd name="T13" fmla="*/ 2880 h 21600"/>
                <a:gd name="T14" fmla="*/ 18225 w 21600"/>
                <a:gd name="T15" fmla="*/ 927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0" name="AutoShape 31">
              <a:extLst>
                <a:ext uri="{FF2B5EF4-FFF2-40B4-BE49-F238E27FC236}">
                  <a16:creationId xmlns:a16="http://schemas.microsoft.com/office/drawing/2014/main" id="{A11A3BF9-D404-CD3A-2C28-26C5914BDC57}"/>
                </a:ext>
              </a:extLst>
            </p:cNvPr>
            <p:cNvSpPr>
              <a:spLocks noChangeArrowheads="1"/>
            </p:cNvSpPr>
            <p:nvPr/>
          </p:nvSpPr>
          <p:spPr bwMode="auto">
            <a:xfrm rot="5400000">
              <a:off x="3624" y="1368"/>
              <a:ext cx="288" cy="240"/>
            </a:xfrm>
            <a:custGeom>
              <a:avLst/>
              <a:gdLst>
                <a:gd name="T0" fmla="*/ 3 w 21600"/>
                <a:gd name="T1" fmla="*/ 0 h 21600"/>
                <a:gd name="T2" fmla="*/ 3 w 21600"/>
                <a:gd name="T3" fmla="*/ 2 h 21600"/>
                <a:gd name="T4" fmla="*/ 1 w 21600"/>
                <a:gd name="T5" fmla="*/ 3 h 21600"/>
                <a:gd name="T6" fmla="*/ 4 w 21600"/>
                <a:gd name="T7" fmla="*/ 1 h 21600"/>
                <a:gd name="T8" fmla="*/ 17694720 60000 65536"/>
                <a:gd name="T9" fmla="*/ 5898240 60000 65536"/>
                <a:gd name="T10" fmla="*/ 5898240 60000 65536"/>
                <a:gd name="T11" fmla="*/ 0 60000 65536"/>
                <a:gd name="T12" fmla="*/ 12450 w 21600"/>
                <a:gd name="T13" fmla="*/ 2880 h 21600"/>
                <a:gd name="T14" fmla="*/ 18225 w 21600"/>
                <a:gd name="T15" fmla="*/ 927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006" name="Rectangle 38">
            <a:extLst>
              <a:ext uri="{FF2B5EF4-FFF2-40B4-BE49-F238E27FC236}">
                <a16:creationId xmlns:a16="http://schemas.microsoft.com/office/drawing/2014/main" id="{3155B8A9-2DD0-CB91-2F13-26F602733666}"/>
              </a:ext>
            </a:extLst>
          </p:cNvPr>
          <p:cNvSpPr>
            <a:spLocks noRot="1" noChangeArrowheads="1"/>
          </p:cNvSpPr>
          <p:nvPr/>
        </p:nvSpPr>
        <p:spPr bwMode="auto">
          <a:xfrm>
            <a:off x="8153401" y="1752601"/>
            <a:ext cx="2289175"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1600"/>
              <a:t>If concentrations are 1M, then the cell is at standard conditions and the measured potential is +1.10 V.</a:t>
            </a:r>
          </a:p>
        </p:txBody>
      </p:sp>
      <p:sp>
        <p:nvSpPr>
          <p:cNvPr id="36875" name="Text Box 39">
            <a:extLst>
              <a:ext uri="{FF2B5EF4-FFF2-40B4-BE49-F238E27FC236}">
                <a16:creationId xmlns:a16="http://schemas.microsoft.com/office/drawing/2014/main" id="{C245E92D-1AB7-F900-AEE2-D08073C6BF5E}"/>
              </a:ext>
            </a:extLst>
          </p:cNvPr>
          <p:cNvSpPr txBox="1">
            <a:spLocks noChangeArrowheads="1"/>
          </p:cNvSpPr>
          <p:nvPr/>
        </p:nvSpPr>
        <p:spPr bwMode="auto">
          <a:xfrm>
            <a:off x="6156325" y="22463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a:t>
            </a:r>
          </a:p>
        </p:txBody>
      </p:sp>
      <p:sp>
        <p:nvSpPr>
          <p:cNvPr id="36876" name="Text Box 40">
            <a:extLst>
              <a:ext uri="{FF2B5EF4-FFF2-40B4-BE49-F238E27FC236}">
                <a16:creationId xmlns:a16="http://schemas.microsoft.com/office/drawing/2014/main" id="{D683CF24-3809-E05A-0705-B610E260D896}"/>
              </a:ext>
            </a:extLst>
          </p:cNvPr>
          <p:cNvSpPr txBox="1">
            <a:spLocks noChangeArrowheads="1"/>
          </p:cNvSpPr>
          <p:nvPr/>
        </p:nvSpPr>
        <p:spPr bwMode="auto">
          <a:xfrm>
            <a:off x="5715000" y="2246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40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40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40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400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8400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8400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84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0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19E290EF-0D06-E139-84F3-CAAB367ADBBD}"/>
              </a:ext>
            </a:extLst>
          </p:cNvPr>
          <p:cNvSpPr>
            <a:spLocks noGrp="1" noRot="1" noChangeArrowheads="1"/>
          </p:cNvSpPr>
          <p:nvPr>
            <p:ph type="title"/>
          </p:nvPr>
        </p:nvSpPr>
        <p:spPr/>
        <p:txBody>
          <a:bodyPr/>
          <a:lstStyle/>
          <a:p>
            <a:pPr eaLnBrk="1" hangingPunct="1">
              <a:defRPr/>
            </a:pPr>
            <a:r>
              <a:rPr lang="en-US" altLang="pt-BR"/>
              <a:t>Electrolytic Cell</a:t>
            </a:r>
          </a:p>
        </p:txBody>
      </p:sp>
      <p:sp>
        <p:nvSpPr>
          <p:cNvPr id="86019" name="Rectangle 3">
            <a:extLst>
              <a:ext uri="{FF2B5EF4-FFF2-40B4-BE49-F238E27FC236}">
                <a16:creationId xmlns:a16="http://schemas.microsoft.com/office/drawing/2014/main" id="{81800356-CD72-7A05-811C-7010F49104E3}"/>
              </a:ext>
            </a:extLst>
          </p:cNvPr>
          <p:cNvSpPr>
            <a:spLocks noGrp="1" noRot="1" noChangeArrowheads="1"/>
          </p:cNvSpPr>
          <p:nvPr>
            <p:ph type="body" idx="1"/>
          </p:nvPr>
        </p:nvSpPr>
        <p:spPr>
          <a:xfrm>
            <a:off x="1825625" y="1600200"/>
            <a:ext cx="8540750" cy="457200"/>
          </a:xfrm>
        </p:spPr>
        <p:txBody>
          <a:bodyPr/>
          <a:lstStyle/>
          <a:p>
            <a:pPr eaLnBrk="1" hangingPunct="1">
              <a:buFont typeface="Wingdings 3" charset="2"/>
              <a:buNone/>
              <a:defRPr/>
            </a:pPr>
            <a:r>
              <a:rPr lang="en-US" altLang="pt-BR" sz="2000"/>
              <a:t>What about running the cell in reverse?</a:t>
            </a:r>
          </a:p>
        </p:txBody>
      </p:sp>
      <p:grpSp>
        <p:nvGrpSpPr>
          <p:cNvPr id="86020" name="Group 4">
            <a:extLst>
              <a:ext uri="{FF2B5EF4-FFF2-40B4-BE49-F238E27FC236}">
                <a16:creationId xmlns:a16="http://schemas.microsoft.com/office/drawing/2014/main" id="{4E9634DB-7196-A804-A370-A068994BB63D}"/>
              </a:ext>
            </a:extLst>
          </p:cNvPr>
          <p:cNvGrpSpPr>
            <a:grpSpLocks/>
          </p:cNvGrpSpPr>
          <p:nvPr/>
        </p:nvGrpSpPr>
        <p:grpSpPr bwMode="auto">
          <a:xfrm>
            <a:off x="2514601" y="3048000"/>
            <a:ext cx="1774825" cy="3340100"/>
            <a:chOff x="1584" y="1920"/>
            <a:chExt cx="1118" cy="2104"/>
          </a:xfrm>
        </p:grpSpPr>
        <p:pic>
          <p:nvPicPr>
            <p:cNvPr id="37919" name="Picture 5">
              <a:extLst>
                <a:ext uri="{FF2B5EF4-FFF2-40B4-BE49-F238E27FC236}">
                  <a16:creationId xmlns:a16="http://schemas.microsoft.com/office/drawing/2014/main" id="{F6247908-9251-CAF8-31F3-2C58962DB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1920"/>
              <a:ext cx="1064" cy="2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920" name="Text Box 6">
              <a:extLst>
                <a:ext uri="{FF2B5EF4-FFF2-40B4-BE49-F238E27FC236}">
                  <a16:creationId xmlns:a16="http://schemas.microsoft.com/office/drawing/2014/main" id="{B03DAF02-FA7C-42EA-A718-98173AEA832B}"/>
                </a:ext>
              </a:extLst>
            </p:cNvPr>
            <p:cNvSpPr txBox="1">
              <a:spLocks noChangeArrowheads="1"/>
            </p:cNvSpPr>
            <p:nvPr/>
          </p:nvSpPr>
          <p:spPr bwMode="auto">
            <a:xfrm>
              <a:off x="1584" y="2847"/>
              <a:ext cx="3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Zn</a:t>
              </a:r>
              <a:r>
                <a:rPr lang="en-US" altLang="pt-BR" sz="1600" baseline="30000">
                  <a:solidFill>
                    <a:schemeClr val="accent1"/>
                  </a:solidFill>
                </a:rPr>
                <a:t>2+</a:t>
              </a:r>
              <a:endParaRPr lang="en-US" altLang="pt-BR" sz="1600">
                <a:solidFill>
                  <a:schemeClr val="accent1"/>
                </a:solidFill>
              </a:endParaRPr>
            </a:p>
          </p:txBody>
        </p:sp>
        <p:sp>
          <p:nvSpPr>
            <p:cNvPr id="37921" name="Text Box 7">
              <a:extLst>
                <a:ext uri="{FF2B5EF4-FFF2-40B4-BE49-F238E27FC236}">
                  <a16:creationId xmlns:a16="http://schemas.microsoft.com/office/drawing/2014/main" id="{BC36E43F-DDEC-22A0-1F3C-6A15A05D99EB}"/>
                </a:ext>
              </a:extLst>
            </p:cNvPr>
            <p:cNvSpPr txBox="1">
              <a:spLocks noChangeArrowheads="1"/>
            </p:cNvSpPr>
            <p:nvPr/>
          </p:nvSpPr>
          <p:spPr bwMode="auto">
            <a:xfrm>
              <a:off x="2296" y="3463"/>
              <a:ext cx="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NO</a:t>
              </a:r>
              <a:r>
                <a:rPr lang="en-US" altLang="pt-BR" sz="1600" baseline="-25000">
                  <a:solidFill>
                    <a:schemeClr val="accent1"/>
                  </a:solidFill>
                </a:rPr>
                <a:t>3</a:t>
              </a:r>
              <a:r>
                <a:rPr lang="en-US" altLang="pt-BR" sz="1600" baseline="30000">
                  <a:solidFill>
                    <a:schemeClr val="accent1"/>
                  </a:solidFill>
                </a:rPr>
                <a:t>–</a:t>
              </a:r>
              <a:endParaRPr lang="en-US" altLang="pt-BR" sz="1600">
                <a:solidFill>
                  <a:schemeClr val="accent1"/>
                </a:solidFill>
              </a:endParaRPr>
            </a:p>
          </p:txBody>
        </p:sp>
        <p:sp>
          <p:nvSpPr>
            <p:cNvPr id="37922" name="Text Box 8">
              <a:extLst>
                <a:ext uri="{FF2B5EF4-FFF2-40B4-BE49-F238E27FC236}">
                  <a16:creationId xmlns:a16="http://schemas.microsoft.com/office/drawing/2014/main" id="{65BD2859-2D1C-4529-79AD-02B2FC6F25E2}"/>
                </a:ext>
              </a:extLst>
            </p:cNvPr>
            <p:cNvSpPr txBox="1">
              <a:spLocks noChangeArrowheads="1"/>
            </p:cNvSpPr>
            <p:nvPr/>
          </p:nvSpPr>
          <p:spPr bwMode="auto">
            <a:xfrm>
              <a:off x="2016" y="2592"/>
              <a:ext cx="26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Zn</a:t>
              </a:r>
            </a:p>
          </p:txBody>
        </p:sp>
      </p:grpSp>
      <p:grpSp>
        <p:nvGrpSpPr>
          <p:cNvPr id="86025" name="Group 9">
            <a:extLst>
              <a:ext uri="{FF2B5EF4-FFF2-40B4-BE49-F238E27FC236}">
                <a16:creationId xmlns:a16="http://schemas.microsoft.com/office/drawing/2014/main" id="{21C1862C-5594-17E5-BF1E-BB3C062EC49D}"/>
              </a:ext>
            </a:extLst>
          </p:cNvPr>
          <p:cNvGrpSpPr>
            <a:grpSpLocks/>
          </p:cNvGrpSpPr>
          <p:nvPr/>
        </p:nvGrpSpPr>
        <p:grpSpPr bwMode="auto">
          <a:xfrm>
            <a:off x="4876801" y="3048000"/>
            <a:ext cx="1744663" cy="3340100"/>
            <a:chOff x="3072" y="1920"/>
            <a:chExt cx="1099" cy="2104"/>
          </a:xfrm>
        </p:grpSpPr>
        <p:pic>
          <p:nvPicPr>
            <p:cNvPr id="37915" name="Picture 10">
              <a:extLst>
                <a:ext uri="{FF2B5EF4-FFF2-40B4-BE49-F238E27FC236}">
                  <a16:creationId xmlns:a16="http://schemas.microsoft.com/office/drawing/2014/main" id="{0E28F595-875C-D080-EAB5-EC7343F613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 y="1920"/>
              <a:ext cx="1056" cy="2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916" name="Text Box 11">
              <a:extLst>
                <a:ext uri="{FF2B5EF4-FFF2-40B4-BE49-F238E27FC236}">
                  <a16:creationId xmlns:a16="http://schemas.microsoft.com/office/drawing/2014/main" id="{A94E77D4-EB09-DC21-A903-3C9D7257078F}"/>
                </a:ext>
              </a:extLst>
            </p:cNvPr>
            <p:cNvSpPr txBox="1">
              <a:spLocks noChangeArrowheads="1"/>
            </p:cNvSpPr>
            <p:nvPr/>
          </p:nvSpPr>
          <p:spPr bwMode="auto">
            <a:xfrm>
              <a:off x="3792" y="3135"/>
              <a:ext cx="3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Cu</a:t>
              </a:r>
              <a:r>
                <a:rPr lang="en-US" altLang="pt-BR" sz="1600" baseline="30000">
                  <a:solidFill>
                    <a:schemeClr val="accent1"/>
                  </a:solidFill>
                </a:rPr>
                <a:t>2+</a:t>
              </a:r>
              <a:endParaRPr lang="en-US" altLang="pt-BR" sz="1600">
                <a:solidFill>
                  <a:schemeClr val="accent1"/>
                </a:solidFill>
              </a:endParaRPr>
            </a:p>
          </p:txBody>
        </p:sp>
        <p:sp>
          <p:nvSpPr>
            <p:cNvPr id="37917" name="Text Box 12">
              <a:extLst>
                <a:ext uri="{FF2B5EF4-FFF2-40B4-BE49-F238E27FC236}">
                  <a16:creationId xmlns:a16="http://schemas.microsoft.com/office/drawing/2014/main" id="{1388A4F0-846C-E6AF-A3EB-28D2EF45BB2E}"/>
                </a:ext>
              </a:extLst>
            </p:cNvPr>
            <p:cNvSpPr txBox="1">
              <a:spLocks noChangeArrowheads="1"/>
            </p:cNvSpPr>
            <p:nvPr/>
          </p:nvSpPr>
          <p:spPr bwMode="auto">
            <a:xfrm>
              <a:off x="3072" y="3552"/>
              <a:ext cx="4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NO</a:t>
              </a:r>
              <a:r>
                <a:rPr lang="en-US" altLang="pt-BR" sz="1600" baseline="-25000">
                  <a:solidFill>
                    <a:schemeClr val="accent1"/>
                  </a:solidFill>
                </a:rPr>
                <a:t>3</a:t>
              </a:r>
              <a:r>
                <a:rPr lang="en-US" altLang="pt-BR" sz="1600" baseline="30000">
                  <a:solidFill>
                    <a:schemeClr val="accent1"/>
                  </a:solidFill>
                </a:rPr>
                <a:t>–</a:t>
              </a:r>
              <a:endParaRPr lang="en-US" altLang="pt-BR" sz="1600">
                <a:solidFill>
                  <a:schemeClr val="accent1"/>
                </a:solidFill>
              </a:endParaRPr>
            </a:p>
          </p:txBody>
        </p:sp>
        <p:sp>
          <p:nvSpPr>
            <p:cNvPr id="37918" name="Text Box 13">
              <a:extLst>
                <a:ext uri="{FF2B5EF4-FFF2-40B4-BE49-F238E27FC236}">
                  <a16:creationId xmlns:a16="http://schemas.microsoft.com/office/drawing/2014/main" id="{6F9DA7CA-0B32-19D6-0D15-9A4123CE4B78}"/>
                </a:ext>
              </a:extLst>
            </p:cNvPr>
            <p:cNvSpPr txBox="1">
              <a:spLocks noChangeArrowheads="1"/>
            </p:cNvSpPr>
            <p:nvPr/>
          </p:nvSpPr>
          <p:spPr bwMode="auto">
            <a:xfrm>
              <a:off x="3504" y="2592"/>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Cu</a:t>
              </a:r>
            </a:p>
          </p:txBody>
        </p:sp>
      </p:grpSp>
      <p:sp>
        <p:nvSpPr>
          <p:cNvPr id="37894" name="Line 15">
            <a:extLst>
              <a:ext uri="{FF2B5EF4-FFF2-40B4-BE49-F238E27FC236}">
                <a16:creationId xmlns:a16="http://schemas.microsoft.com/office/drawing/2014/main" id="{EE6F74C4-C642-D04E-FAD2-AE35D1E9C715}"/>
              </a:ext>
            </a:extLst>
          </p:cNvPr>
          <p:cNvSpPr>
            <a:spLocks noChangeShapeType="1"/>
          </p:cNvSpPr>
          <p:nvPr/>
        </p:nvSpPr>
        <p:spPr bwMode="auto">
          <a:xfrm flipV="1">
            <a:off x="3429000" y="2438400"/>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Line 16">
            <a:extLst>
              <a:ext uri="{FF2B5EF4-FFF2-40B4-BE49-F238E27FC236}">
                <a16:creationId xmlns:a16="http://schemas.microsoft.com/office/drawing/2014/main" id="{A3BED1D9-97A6-EA39-1BD1-B69A0C0DAC4A}"/>
              </a:ext>
            </a:extLst>
          </p:cNvPr>
          <p:cNvSpPr>
            <a:spLocks noChangeShapeType="1"/>
          </p:cNvSpPr>
          <p:nvPr/>
        </p:nvSpPr>
        <p:spPr bwMode="auto">
          <a:xfrm>
            <a:off x="3429000" y="2438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7896" name="Group 17">
            <a:extLst>
              <a:ext uri="{FF2B5EF4-FFF2-40B4-BE49-F238E27FC236}">
                <a16:creationId xmlns:a16="http://schemas.microsoft.com/office/drawing/2014/main" id="{AC8BD06D-0BA5-2EB1-E0A9-F85F468BE535}"/>
              </a:ext>
            </a:extLst>
          </p:cNvPr>
          <p:cNvGrpSpPr>
            <a:grpSpLocks/>
          </p:cNvGrpSpPr>
          <p:nvPr/>
        </p:nvGrpSpPr>
        <p:grpSpPr bwMode="auto">
          <a:xfrm flipH="1">
            <a:off x="4876800" y="2438400"/>
            <a:ext cx="914400" cy="685800"/>
            <a:chOff x="3504" y="1392"/>
            <a:chExt cx="576" cy="432"/>
          </a:xfrm>
        </p:grpSpPr>
        <p:sp>
          <p:nvSpPr>
            <p:cNvPr id="37913" name="Line 18">
              <a:extLst>
                <a:ext uri="{FF2B5EF4-FFF2-40B4-BE49-F238E27FC236}">
                  <a16:creationId xmlns:a16="http://schemas.microsoft.com/office/drawing/2014/main" id="{39A6F9EF-CB13-A7B8-6E4D-5650B430428C}"/>
                </a:ext>
              </a:extLst>
            </p:cNvPr>
            <p:cNvSpPr>
              <a:spLocks noChangeShapeType="1"/>
            </p:cNvSpPr>
            <p:nvPr/>
          </p:nvSpPr>
          <p:spPr bwMode="auto">
            <a:xfrm flipV="1">
              <a:off x="3504" y="1392"/>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Line 19">
              <a:extLst>
                <a:ext uri="{FF2B5EF4-FFF2-40B4-BE49-F238E27FC236}">
                  <a16:creationId xmlns:a16="http://schemas.microsoft.com/office/drawing/2014/main" id="{19622031-1014-C786-F564-07FDFB20F7B5}"/>
                </a:ext>
              </a:extLst>
            </p:cNvPr>
            <p:cNvSpPr>
              <a:spLocks noChangeShapeType="1"/>
            </p:cNvSpPr>
            <p:nvPr/>
          </p:nvSpPr>
          <p:spPr bwMode="auto">
            <a:xfrm>
              <a:off x="3504" y="1392"/>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897" name="Oval 20">
            <a:extLst>
              <a:ext uri="{FF2B5EF4-FFF2-40B4-BE49-F238E27FC236}">
                <a16:creationId xmlns:a16="http://schemas.microsoft.com/office/drawing/2014/main" id="{99CED0A5-11A5-2BB5-2E70-5B9A6CEB7898}"/>
              </a:ext>
            </a:extLst>
          </p:cNvPr>
          <p:cNvSpPr>
            <a:spLocks noChangeArrowheads="1"/>
          </p:cNvSpPr>
          <p:nvPr/>
        </p:nvSpPr>
        <p:spPr bwMode="auto">
          <a:xfrm>
            <a:off x="4191000" y="2057400"/>
            <a:ext cx="762000" cy="762000"/>
          </a:xfrm>
          <a:prstGeom prst="ellipse">
            <a:avLst/>
          </a:prstGeom>
          <a:solidFill>
            <a:srgbClr val="556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1200"/>
              <a:t>DC V</a:t>
            </a:r>
            <a:endParaRPr lang="en-US" altLang="pt-BR" sz="1800"/>
          </a:p>
        </p:txBody>
      </p:sp>
      <p:grpSp>
        <p:nvGrpSpPr>
          <p:cNvPr id="86037" name="Group 21">
            <a:extLst>
              <a:ext uri="{FF2B5EF4-FFF2-40B4-BE49-F238E27FC236}">
                <a16:creationId xmlns:a16="http://schemas.microsoft.com/office/drawing/2014/main" id="{33799ACF-5056-E224-31B7-A0A9BDB71A9E}"/>
              </a:ext>
            </a:extLst>
          </p:cNvPr>
          <p:cNvGrpSpPr>
            <a:grpSpLocks/>
          </p:cNvGrpSpPr>
          <p:nvPr/>
        </p:nvGrpSpPr>
        <p:grpSpPr bwMode="auto">
          <a:xfrm>
            <a:off x="3733800" y="3365500"/>
            <a:ext cx="1619250" cy="2000250"/>
            <a:chOff x="2352" y="2120"/>
            <a:chExt cx="1020" cy="1260"/>
          </a:xfrm>
        </p:grpSpPr>
        <p:pic>
          <p:nvPicPr>
            <p:cNvPr id="37910" name="Picture 22">
              <a:extLst>
                <a:ext uri="{FF2B5EF4-FFF2-40B4-BE49-F238E27FC236}">
                  <a16:creationId xmlns:a16="http://schemas.microsoft.com/office/drawing/2014/main" id="{00391B29-8ED0-7684-EA1F-90D96E589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4" y="2120"/>
              <a:ext cx="856"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911" name="Text Box 23">
              <a:extLst>
                <a:ext uri="{FF2B5EF4-FFF2-40B4-BE49-F238E27FC236}">
                  <a16:creationId xmlns:a16="http://schemas.microsoft.com/office/drawing/2014/main" id="{4B3FAC98-E917-A1F2-973B-C1019EB20B13}"/>
                </a:ext>
              </a:extLst>
            </p:cNvPr>
            <p:cNvSpPr txBox="1">
              <a:spLocks noChangeArrowheads="1"/>
            </p:cNvSpPr>
            <p:nvPr/>
          </p:nvSpPr>
          <p:spPr bwMode="auto">
            <a:xfrm>
              <a:off x="2352" y="3120"/>
              <a:ext cx="2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Cl</a:t>
              </a:r>
              <a:r>
                <a:rPr lang="en-US" altLang="pt-BR" sz="1600" baseline="30000">
                  <a:solidFill>
                    <a:schemeClr val="accent1"/>
                  </a:solidFill>
                </a:rPr>
                <a:t>–</a:t>
              </a:r>
              <a:endParaRPr lang="en-US" altLang="pt-BR" sz="1600">
                <a:solidFill>
                  <a:schemeClr val="accent1"/>
                </a:solidFill>
              </a:endParaRPr>
            </a:p>
          </p:txBody>
        </p:sp>
        <p:sp>
          <p:nvSpPr>
            <p:cNvPr id="37912" name="Text Box 24">
              <a:extLst>
                <a:ext uri="{FF2B5EF4-FFF2-40B4-BE49-F238E27FC236}">
                  <a16:creationId xmlns:a16="http://schemas.microsoft.com/office/drawing/2014/main" id="{29F07C2C-59C9-E9BA-3987-E58764193C73}"/>
                </a:ext>
              </a:extLst>
            </p:cNvPr>
            <p:cNvSpPr txBox="1">
              <a:spLocks noChangeArrowheads="1"/>
            </p:cNvSpPr>
            <p:nvPr/>
          </p:nvSpPr>
          <p:spPr bwMode="auto">
            <a:xfrm>
              <a:off x="3120" y="3168"/>
              <a:ext cx="2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solidFill>
                    <a:schemeClr val="accent1"/>
                  </a:solidFill>
                </a:rPr>
                <a:t>K</a:t>
              </a:r>
              <a:r>
                <a:rPr lang="en-US" altLang="pt-BR" sz="1600" baseline="30000">
                  <a:solidFill>
                    <a:schemeClr val="accent1"/>
                  </a:solidFill>
                </a:rPr>
                <a:t>+</a:t>
              </a:r>
              <a:endParaRPr lang="en-US" altLang="pt-BR" sz="1600">
                <a:solidFill>
                  <a:schemeClr val="accent1"/>
                </a:solidFill>
              </a:endParaRPr>
            </a:p>
          </p:txBody>
        </p:sp>
      </p:grpSp>
      <p:sp>
        <p:nvSpPr>
          <p:cNvPr id="37899" name="AutoShape 26">
            <a:extLst>
              <a:ext uri="{FF2B5EF4-FFF2-40B4-BE49-F238E27FC236}">
                <a16:creationId xmlns:a16="http://schemas.microsoft.com/office/drawing/2014/main" id="{22D81275-CE2B-D50D-0ED8-C053C1C41107}"/>
              </a:ext>
            </a:extLst>
          </p:cNvPr>
          <p:cNvSpPr>
            <a:spLocks noChangeArrowheads="1"/>
          </p:cNvSpPr>
          <p:nvPr/>
        </p:nvSpPr>
        <p:spPr bwMode="auto">
          <a:xfrm>
            <a:off x="2971800" y="4572000"/>
            <a:ext cx="304800" cy="304800"/>
          </a:xfrm>
          <a:prstGeom prst="rightArrow">
            <a:avLst>
              <a:gd name="adj1" fmla="val 50000"/>
              <a:gd name="adj2" fmla="val 250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7900" name="AutoShape 27">
            <a:extLst>
              <a:ext uri="{FF2B5EF4-FFF2-40B4-BE49-F238E27FC236}">
                <a16:creationId xmlns:a16="http://schemas.microsoft.com/office/drawing/2014/main" id="{E54C830B-4DFB-0F9F-1D90-751A35474BDD}"/>
              </a:ext>
            </a:extLst>
          </p:cNvPr>
          <p:cNvSpPr>
            <a:spLocks noChangeArrowheads="1"/>
          </p:cNvSpPr>
          <p:nvPr/>
        </p:nvSpPr>
        <p:spPr bwMode="auto">
          <a:xfrm>
            <a:off x="5867400" y="5181600"/>
            <a:ext cx="304800" cy="304800"/>
          </a:xfrm>
          <a:prstGeom prst="rightArrow">
            <a:avLst>
              <a:gd name="adj1" fmla="val 50000"/>
              <a:gd name="adj2" fmla="val 250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7901" name="AutoShape 28">
            <a:extLst>
              <a:ext uri="{FF2B5EF4-FFF2-40B4-BE49-F238E27FC236}">
                <a16:creationId xmlns:a16="http://schemas.microsoft.com/office/drawing/2014/main" id="{C2BC64DB-BD9C-0417-757A-C4FB130B7935}"/>
              </a:ext>
            </a:extLst>
          </p:cNvPr>
          <p:cNvSpPr>
            <a:spLocks noChangeArrowheads="1"/>
          </p:cNvSpPr>
          <p:nvPr/>
        </p:nvSpPr>
        <p:spPr bwMode="auto">
          <a:xfrm flipV="1">
            <a:off x="3886200" y="4724400"/>
            <a:ext cx="152400" cy="228600"/>
          </a:xfrm>
          <a:prstGeom prst="downArrow">
            <a:avLst>
              <a:gd name="adj1" fmla="val 50000"/>
              <a:gd name="adj2" fmla="val 375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7902" name="AutoShape 29">
            <a:extLst>
              <a:ext uri="{FF2B5EF4-FFF2-40B4-BE49-F238E27FC236}">
                <a16:creationId xmlns:a16="http://schemas.microsoft.com/office/drawing/2014/main" id="{E540CBAA-EA46-A7E0-8432-394CA88222A0}"/>
              </a:ext>
            </a:extLst>
          </p:cNvPr>
          <p:cNvSpPr>
            <a:spLocks noChangeArrowheads="1"/>
          </p:cNvSpPr>
          <p:nvPr/>
        </p:nvSpPr>
        <p:spPr bwMode="auto">
          <a:xfrm flipV="1">
            <a:off x="5029200" y="4724400"/>
            <a:ext cx="152400" cy="228600"/>
          </a:xfrm>
          <a:prstGeom prst="downArrow">
            <a:avLst>
              <a:gd name="adj1" fmla="val 50000"/>
              <a:gd name="adj2" fmla="val 37500"/>
            </a:avLst>
          </a:prstGeom>
          <a:solidFill>
            <a:schemeClr val="accent1">
              <a:alpha val="4901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7903" name="Text Box 31">
            <a:extLst>
              <a:ext uri="{FF2B5EF4-FFF2-40B4-BE49-F238E27FC236}">
                <a16:creationId xmlns:a16="http://schemas.microsoft.com/office/drawing/2014/main" id="{F4CA2579-56CE-C7F3-18D5-848E9150DA62}"/>
              </a:ext>
            </a:extLst>
          </p:cNvPr>
          <p:cNvSpPr txBox="1">
            <a:spLocks noChangeArrowheads="1"/>
          </p:cNvSpPr>
          <p:nvPr/>
        </p:nvSpPr>
        <p:spPr bwMode="auto">
          <a:xfrm>
            <a:off x="2971800" y="2438400"/>
            <a:ext cx="374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30000"/>
              <a:t>–</a:t>
            </a:r>
            <a:endParaRPr lang="en-US" altLang="pt-BR" sz="1600"/>
          </a:p>
        </p:txBody>
      </p:sp>
      <p:sp>
        <p:nvSpPr>
          <p:cNvPr id="37904" name="Text Box 32">
            <a:extLst>
              <a:ext uri="{FF2B5EF4-FFF2-40B4-BE49-F238E27FC236}">
                <a16:creationId xmlns:a16="http://schemas.microsoft.com/office/drawing/2014/main" id="{4584E3F6-9DC3-BC96-2A0D-0DD9EA76523E}"/>
              </a:ext>
            </a:extLst>
          </p:cNvPr>
          <p:cNvSpPr txBox="1">
            <a:spLocks noChangeArrowheads="1"/>
          </p:cNvSpPr>
          <p:nvPr/>
        </p:nvSpPr>
        <p:spPr bwMode="auto">
          <a:xfrm>
            <a:off x="5867400" y="2514600"/>
            <a:ext cx="374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30000"/>
              <a:t>–</a:t>
            </a:r>
            <a:endParaRPr lang="en-US" altLang="pt-BR" sz="1600"/>
          </a:p>
        </p:txBody>
      </p:sp>
      <p:sp>
        <p:nvSpPr>
          <p:cNvPr id="37905" name="AutoShape 33">
            <a:extLst>
              <a:ext uri="{FF2B5EF4-FFF2-40B4-BE49-F238E27FC236}">
                <a16:creationId xmlns:a16="http://schemas.microsoft.com/office/drawing/2014/main" id="{5B65AF20-DC8B-9587-F98A-13838B5E8FF1}"/>
              </a:ext>
            </a:extLst>
          </p:cNvPr>
          <p:cNvSpPr>
            <a:spLocks noChangeArrowheads="1"/>
          </p:cNvSpPr>
          <p:nvPr/>
        </p:nvSpPr>
        <p:spPr bwMode="auto">
          <a:xfrm rot="16200000" flipH="1">
            <a:off x="3086100" y="2171700"/>
            <a:ext cx="457200" cy="381000"/>
          </a:xfrm>
          <a:custGeom>
            <a:avLst/>
            <a:gdLst>
              <a:gd name="T0" fmla="*/ 6776868 w 21600"/>
              <a:gd name="T1" fmla="*/ 0 h 21600"/>
              <a:gd name="T2" fmla="*/ 6776868 w 21600"/>
              <a:gd name="T3" fmla="*/ 3782730 h 21600"/>
              <a:gd name="T4" fmla="*/ 1450277 w 21600"/>
              <a:gd name="T5" fmla="*/ 6720417 h 21600"/>
              <a:gd name="T6" fmla="*/ 9677400 w 21600"/>
              <a:gd name="T7" fmla="*/ 1891365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AutoShape 34">
            <a:extLst>
              <a:ext uri="{FF2B5EF4-FFF2-40B4-BE49-F238E27FC236}">
                <a16:creationId xmlns:a16="http://schemas.microsoft.com/office/drawing/2014/main" id="{92FCFFAF-1E3E-2B26-431B-F4360D820690}"/>
              </a:ext>
            </a:extLst>
          </p:cNvPr>
          <p:cNvSpPr>
            <a:spLocks noChangeArrowheads="1"/>
          </p:cNvSpPr>
          <p:nvPr/>
        </p:nvSpPr>
        <p:spPr bwMode="auto">
          <a:xfrm rot="10800000" flipV="1">
            <a:off x="5638800" y="2057400"/>
            <a:ext cx="457200" cy="381000"/>
          </a:xfrm>
          <a:custGeom>
            <a:avLst/>
            <a:gdLst>
              <a:gd name="T0" fmla="*/ 6776868 w 21600"/>
              <a:gd name="T1" fmla="*/ 0 h 21600"/>
              <a:gd name="T2" fmla="*/ 6776868 w 21600"/>
              <a:gd name="T3" fmla="*/ 3782730 h 21600"/>
              <a:gd name="T4" fmla="*/ 1450277 w 21600"/>
              <a:gd name="T5" fmla="*/ 6720417 h 21600"/>
              <a:gd name="T6" fmla="*/ 9677400 w 21600"/>
              <a:gd name="T7" fmla="*/ 1891365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1" name="Rectangle 35">
            <a:extLst>
              <a:ext uri="{FF2B5EF4-FFF2-40B4-BE49-F238E27FC236}">
                <a16:creationId xmlns:a16="http://schemas.microsoft.com/office/drawing/2014/main" id="{1524D41D-26DE-93AA-5072-B9BB2263C857}"/>
              </a:ext>
            </a:extLst>
          </p:cNvPr>
          <p:cNvSpPr>
            <a:spLocks noRot="1" noChangeArrowheads="1"/>
          </p:cNvSpPr>
          <p:nvPr/>
        </p:nvSpPr>
        <p:spPr bwMode="auto">
          <a:xfrm>
            <a:off x="6934201" y="1981200"/>
            <a:ext cx="34321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charset="2"/>
              <a:buChar char="}"/>
              <a:defRPr sz="32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folHlink"/>
              </a:buClr>
              <a:buFont typeface="Wingdings" charset="2"/>
              <a:buChar char="§"/>
              <a:defRPr sz="2800">
                <a:solidFill>
                  <a:schemeClr val="tx1"/>
                </a:solidFill>
                <a:effectLst>
                  <a:outerShdw blurRad="38100" dist="38100" dir="2700000" algn="tl">
                    <a:srgbClr val="000000"/>
                  </a:outerShdw>
                </a:effectLst>
                <a:latin typeface="Arial" charset="0"/>
              </a:defRPr>
            </a:lvl2pPr>
            <a:lvl3pPr marL="1143000" indent="-228600">
              <a:spcBef>
                <a:spcPct val="20000"/>
              </a:spcBef>
              <a:buClr>
                <a:schemeClr val="hlink"/>
              </a:buClr>
              <a:buSzPct val="80000"/>
              <a:buFont typeface="Wingdings 3" charset="2"/>
              <a:buChar char=""/>
              <a:defRPr sz="2400">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folHlink"/>
              </a:buClr>
              <a:buFont typeface="Wingdings" charset="2"/>
              <a:buChar char="§"/>
              <a:defRPr sz="2000">
                <a:solidFill>
                  <a:schemeClr val="tx1"/>
                </a:solidFill>
                <a:effectLst>
                  <a:outerShdw blurRad="38100" dist="38100" dir="2700000" algn="tl">
                    <a:srgbClr val="000000"/>
                  </a:outerShdw>
                </a:effectLst>
                <a:latin typeface="Arial" charset="0"/>
              </a:defRPr>
            </a:lvl4pPr>
            <a:lvl5pPr marL="2057400" indent="-228600">
              <a:spcBef>
                <a:spcPct val="20000"/>
              </a:spcBef>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5pPr>
            <a:lvl6pPr marL="25146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6pPr>
            <a:lvl7pPr marL="29718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7pPr>
            <a:lvl8pPr marL="34290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8pPr>
            <a:lvl9pPr marL="3886200" indent="-228600" fontAlgn="base">
              <a:spcBef>
                <a:spcPct val="20000"/>
              </a:spcBef>
              <a:spcAft>
                <a:spcPct val="0"/>
              </a:spcAft>
              <a:buClr>
                <a:schemeClr val="hlink"/>
              </a:buClr>
              <a:buSzPct val="80000"/>
              <a:buFont typeface="Wingdings 3" charset="2"/>
              <a:buChar char=""/>
              <a:defRPr sz="2000">
                <a:solidFill>
                  <a:schemeClr val="tx1"/>
                </a:solidFill>
                <a:effectLst>
                  <a:outerShdw blurRad="38100" dist="38100" dir="2700000" algn="tl">
                    <a:srgbClr val="000000"/>
                  </a:outerShdw>
                </a:effectLst>
                <a:latin typeface="Arial" charset="0"/>
              </a:defRPr>
            </a:lvl9pPr>
          </a:lstStyle>
          <a:p>
            <a:pPr eaLnBrk="1" hangingPunct="1">
              <a:buFont typeface="Wingdings 3" charset="2"/>
              <a:buNone/>
              <a:defRPr/>
            </a:pPr>
            <a:r>
              <a:rPr lang="en-US" altLang="pt-BR" sz="1600"/>
              <a:t>• apply an external voltage of opposite polarity.</a:t>
            </a:r>
          </a:p>
          <a:p>
            <a:pPr eaLnBrk="1" hangingPunct="1">
              <a:buFont typeface="Wingdings 3" charset="2"/>
              <a:buNone/>
              <a:defRPr/>
            </a:pPr>
            <a:r>
              <a:rPr lang="en-US" altLang="pt-BR" sz="1600"/>
              <a:t>• magnitude must exceed the +1.10 V that the cell produces on its own.</a:t>
            </a:r>
          </a:p>
          <a:p>
            <a:pPr eaLnBrk="1" hangingPunct="1">
              <a:buFont typeface="Wingdings 3" charset="2"/>
              <a:buNone/>
              <a:defRPr/>
            </a:pPr>
            <a:r>
              <a:rPr lang="en-US" altLang="pt-BR" sz="1600"/>
              <a:t>• Cu electrode now dissolves and Zn now plates out on its electrode.</a:t>
            </a:r>
          </a:p>
        </p:txBody>
      </p:sp>
      <p:sp>
        <p:nvSpPr>
          <p:cNvPr id="37908" name="Text Box 36">
            <a:extLst>
              <a:ext uri="{FF2B5EF4-FFF2-40B4-BE49-F238E27FC236}">
                <a16:creationId xmlns:a16="http://schemas.microsoft.com/office/drawing/2014/main" id="{8620CBFB-9456-FA30-BBBE-53D9B0E771CC}"/>
              </a:ext>
            </a:extLst>
          </p:cNvPr>
          <p:cNvSpPr txBox="1">
            <a:spLocks noChangeArrowheads="1"/>
          </p:cNvSpPr>
          <p:nvPr/>
        </p:nvSpPr>
        <p:spPr bwMode="auto">
          <a:xfrm>
            <a:off x="4686300" y="2247901"/>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a:t>
            </a:r>
          </a:p>
        </p:txBody>
      </p:sp>
      <p:sp>
        <p:nvSpPr>
          <p:cNvPr id="37909" name="Text Box 37">
            <a:extLst>
              <a:ext uri="{FF2B5EF4-FFF2-40B4-BE49-F238E27FC236}">
                <a16:creationId xmlns:a16="http://schemas.microsoft.com/office/drawing/2014/main" id="{C9067B28-2DC8-D732-83E7-334EFC1DB07F}"/>
              </a:ext>
            </a:extLst>
          </p:cNvPr>
          <p:cNvSpPr txBox="1">
            <a:spLocks noChangeArrowheads="1"/>
          </p:cNvSpPr>
          <p:nvPr/>
        </p:nvSpPr>
        <p:spPr bwMode="auto">
          <a:xfrm>
            <a:off x="4140200" y="223520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60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60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6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F963A9BD-B3CD-7C73-4E27-03CFC0FD2C49}"/>
              </a:ext>
            </a:extLst>
          </p:cNvPr>
          <p:cNvSpPr>
            <a:spLocks noGrp="1" noRot="1" noChangeArrowheads="1"/>
          </p:cNvSpPr>
          <p:nvPr>
            <p:ph type="title"/>
          </p:nvPr>
        </p:nvSpPr>
        <p:spPr/>
        <p:txBody>
          <a:bodyPr/>
          <a:lstStyle/>
          <a:p>
            <a:pPr eaLnBrk="1" hangingPunct="1">
              <a:defRPr/>
            </a:pPr>
            <a:r>
              <a:rPr lang="en-US" altLang="pt-BR"/>
              <a:t>Half-Cell Potentials</a:t>
            </a:r>
          </a:p>
        </p:txBody>
      </p:sp>
      <p:sp>
        <p:nvSpPr>
          <p:cNvPr id="105475" name="Rectangle 3">
            <a:extLst>
              <a:ext uri="{FF2B5EF4-FFF2-40B4-BE49-F238E27FC236}">
                <a16:creationId xmlns:a16="http://schemas.microsoft.com/office/drawing/2014/main" id="{6832CB91-DDAF-80F6-6983-221007051EEF}"/>
              </a:ext>
            </a:extLst>
          </p:cNvPr>
          <p:cNvSpPr>
            <a:spLocks noGrp="1" noRot="1" noChangeArrowheads="1"/>
          </p:cNvSpPr>
          <p:nvPr>
            <p:ph type="body" idx="1"/>
          </p:nvPr>
        </p:nvSpPr>
        <p:spPr>
          <a:xfrm>
            <a:off x="1825625" y="1600200"/>
            <a:ext cx="8540750" cy="2514600"/>
          </a:xfrm>
        </p:spPr>
        <p:txBody>
          <a:bodyPr/>
          <a:lstStyle/>
          <a:p>
            <a:pPr eaLnBrk="1" hangingPunct="1">
              <a:buFont typeface="Wingdings 3" charset="2"/>
              <a:buNone/>
              <a:defRPr/>
            </a:pPr>
            <a:r>
              <a:rPr lang="en-US" altLang="pt-BR" sz="2000"/>
              <a:t>It is best to think of a cell’s operation in terms of the two reactions taking place at the two electrodes separately.</a:t>
            </a:r>
          </a:p>
          <a:p>
            <a:pPr eaLnBrk="1" hangingPunct="1">
              <a:buFont typeface="Wingdings 3" charset="2"/>
              <a:buNone/>
              <a:defRPr/>
            </a:pPr>
            <a:endParaRPr lang="en-US" altLang="pt-BR" sz="2000"/>
          </a:p>
          <a:p>
            <a:pPr eaLnBrk="1" hangingPunct="1">
              <a:buFont typeface="Wingdings 3" charset="2"/>
              <a:buNone/>
              <a:defRPr/>
            </a:pPr>
            <a:r>
              <a:rPr lang="en-US" altLang="pt-BR" sz="2000"/>
              <a:t>• can understand each half-cell reaction in isolation</a:t>
            </a:r>
          </a:p>
          <a:p>
            <a:pPr eaLnBrk="1" hangingPunct="1">
              <a:buFont typeface="Wingdings 3" charset="2"/>
              <a:buNone/>
              <a:defRPr/>
            </a:pPr>
            <a:endParaRPr lang="en-US" altLang="pt-BR" sz="2000"/>
          </a:p>
          <a:p>
            <a:pPr eaLnBrk="1" hangingPunct="1">
              <a:buFont typeface="Wingdings 3" charset="2"/>
              <a:buNone/>
              <a:defRPr/>
            </a:pPr>
            <a:r>
              <a:rPr lang="en-US" altLang="pt-BR" sz="2000"/>
              <a:t>• makes classifying and tabulating data easier</a:t>
            </a:r>
          </a:p>
        </p:txBody>
      </p:sp>
      <p:sp>
        <p:nvSpPr>
          <p:cNvPr id="45060" name="Line 4">
            <a:extLst>
              <a:ext uri="{FF2B5EF4-FFF2-40B4-BE49-F238E27FC236}">
                <a16:creationId xmlns:a16="http://schemas.microsoft.com/office/drawing/2014/main" id="{C1AE31D2-0EA2-82D6-A835-925A792952C9}"/>
              </a:ext>
            </a:extLst>
          </p:cNvPr>
          <p:cNvSpPr>
            <a:spLocks noChangeShapeType="1"/>
          </p:cNvSpPr>
          <p:nvPr/>
        </p:nvSpPr>
        <p:spPr bwMode="auto">
          <a:xfrm>
            <a:off x="2743200" y="6248400"/>
            <a:ext cx="1905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Line 5">
            <a:extLst>
              <a:ext uri="{FF2B5EF4-FFF2-40B4-BE49-F238E27FC236}">
                <a16:creationId xmlns:a16="http://schemas.microsoft.com/office/drawing/2014/main" id="{7F1D6BA8-F1DB-C797-88AD-89319A869DCF}"/>
              </a:ext>
            </a:extLst>
          </p:cNvPr>
          <p:cNvSpPr>
            <a:spLocks noChangeShapeType="1"/>
          </p:cNvSpPr>
          <p:nvPr/>
        </p:nvSpPr>
        <p:spPr bwMode="auto">
          <a:xfrm flipV="1">
            <a:off x="4648200" y="5029200"/>
            <a:ext cx="76200" cy="1219200"/>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Line 6">
            <a:extLst>
              <a:ext uri="{FF2B5EF4-FFF2-40B4-BE49-F238E27FC236}">
                <a16:creationId xmlns:a16="http://schemas.microsoft.com/office/drawing/2014/main" id="{5AF1CE53-A384-D3A0-0F37-CF2C9064BD34}"/>
              </a:ext>
            </a:extLst>
          </p:cNvPr>
          <p:cNvSpPr>
            <a:spLocks noChangeShapeType="1"/>
          </p:cNvSpPr>
          <p:nvPr/>
        </p:nvSpPr>
        <p:spPr bwMode="auto">
          <a:xfrm>
            <a:off x="4724400" y="5029200"/>
            <a:ext cx="17526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3" name="Line 7">
            <a:extLst>
              <a:ext uri="{FF2B5EF4-FFF2-40B4-BE49-F238E27FC236}">
                <a16:creationId xmlns:a16="http://schemas.microsoft.com/office/drawing/2014/main" id="{ABD425AF-CAF6-1702-7A23-401D34CF6AF0}"/>
              </a:ext>
            </a:extLst>
          </p:cNvPr>
          <p:cNvSpPr>
            <a:spLocks noChangeShapeType="1"/>
          </p:cNvSpPr>
          <p:nvPr/>
        </p:nvSpPr>
        <p:spPr bwMode="auto">
          <a:xfrm flipV="1">
            <a:off x="6477000" y="4191000"/>
            <a:ext cx="76200" cy="838200"/>
          </a:xfrm>
          <a:prstGeom prst="line">
            <a:avLst/>
          </a:prstGeom>
          <a:noFill/>
          <a:ln w="508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4" name="Line 8">
            <a:extLst>
              <a:ext uri="{FF2B5EF4-FFF2-40B4-BE49-F238E27FC236}">
                <a16:creationId xmlns:a16="http://schemas.microsoft.com/office/drawing/2014/main" id="{48F4B9FE-3D48-206E-FDE6-A1BCCCB82D87}"/>
              </a:ext>
            </a:extLst>
          </p:cNvPr>
          <p:cNvSpPr>
            <a:spLocks noChangeShapeType="1"/>
          </p:cNvSpPr>
          <p:nvPr/>
        </p:nvSpPr>
        <p:spPr bwMode="auto">
          <a:xfrm>
            <a:off x="6553200" y="4191000"/>
            <a:ext cx="17526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5" name="Text Box 9">
            <a:extLst>
              <a:ext uri="{FF2B5EF4-FFF2-40B4-BE49-F238E27FC236}">
                <a16:creationId xmlns:a16="http://schemas.microsoft.com/office/drawing/2014/main" id="{15FC7CAB-BEC7-2ED8-9F41-7D3A5A1CFFD3}"/>
              </a:ext>
            </a:extLst>
          </p:cNvPr>
          <p:cNvSpPr txBox="1">
            <a:spLocks noChangeArrowheads="1"/>
          </p:cNvSpPr>
          <p:nvPr/>
        </p:nvSpPr>
        <p:spPr bwMode="auto">
          <a:xfrm>
            <a:off x="3194050" y="5881688"/>
            <a:ext cx="920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Cd(Hg)</a:t>
            </a:r>
          </a:p>
        </p:txBody>
      </p:sp>
      <p:sp>
        <p:nvSpPr>
          <p:cNvPr id="45066" name="Text Box 10">
            <a:extLst>
              <a:ext uri="{FF2B5EF4-FFF2-40B4-BE49-F238E27FC236}">
                <a16:creationId xmlns:a16="http://schemas.microsoft.com/office/drawing/2014/main" id="{588310EC-AF9F-B54C-FA3B-9CEE8C999E1C}"/>
              </a:ext>
            </a:extLst>
          </p:cNvPr>
          <p:cNvSpPr txBox="1">
            <a:spLocks noChangeArrowheads="1"/>
          </p:cNvSpPr>
          <p:nvPr/>
        </p:nvSpPr>
        <p:spPr bwMode="auto">
          <a:xfrm>
            <a:off x="4724400" y="4662488"/>
            <a:ext cx="17414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CdSO</a:t>
            </a:r>
            <a:r>
              <a:rPr lang="en-US" altLang="pt-BR" sz="1800" baseline="-25000"/>
              <a:t>4</a:t>
            </a:r>
            <a:r>
              <a:rPr lang="en-US" altLang="pt-BR" sz="1800"/>
              <a:t> solution</a:t>
            </a:r>
          </a:p>
        </p:txBody>
      </p:sp>
      <p:sp>
        <p:nvSpPr>
          <p:cNvPr id="45067" name="Text Box 11">
            <a:extLst>
              <a:ext uri="{FF2B5EF4-FFF2-40B4-BE49-F238E27FC236}">
                <a16:creationId xmlns:a16="http://schemas.microsoft.com/office/drawing/2014/main" id="{F3371600-AB9B-BB35-5EE4-816CEF8230AD}"/>
              </a:ext>
            </a:extLst>
          </p:cNvPr>
          <p:cNvSpPr txBox="1">
            <a:spLocks noChangeArrowheads="1"/>
          </p:cNvSpPr>
          <p:nvPr/>
        </p:nvSpPr>
        <p:spPr bwMode="auto">
          <a:xfrm>
            <a:off x="7219950" y="3824288"/>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Hg</a:t>
            </a:r>
          </a:p>
        </p:txBody>
      </p:sp>
      <p:sp>
        <p:nvSpPr>
          <p:cNvPr id="45068" name="Line 12">
            <a:extLst>
              <a:ext uri="{FF2B5EF4-FFF2-40B4-BE49-F238E27FC236}">
                <a16:creationId xmlns:a16="http://schemas.microsoft.com/office/drawing/2014/main" id="{45C4F1D6-F7BC-0AB3-B906-34902B17335B}"/>
              </a:ext>
            </a:extLst>
          </p:cNvPr>
          <p:cNvSpPr>
            <a:spLocks noChangeShapeType="1"/>
          </p:cNvSpPr>
          <p:nvPr/>
        </p:nvSpPr>
        <p:spPr bwMode="auto">
          <a:xfrm flipV="1">
            <a:off x="2514600" y="4267200"/>
            <a:ext cx="0" cy="1981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9" name="Text Box 13">
            <a:extLst>
              <a:ext uri="{FF2B5EF4-FFF2-40B4-BE49-F238E27FC236}">
                <a16:creationId xmlns:a16="http://schemas.microsoft.com/office/drawing/2014/main" id="{5D5468BF-0BE7-E7B3-01C2-23C65A6918E8}"/>
              </a:ext>
            </a:extLst>
          </p:cNvPr>
          <p:cNvSpPr txBox="1">
            <a:spLocks noChangeArrowheads="1"/>
          </p:cNvSpPr>
          <p:nvPr/>
        </p:nvSpPr>
        <p:spPr bwMode="auto">
          <a:xfrm>
            <a:off x="1543050" y="4953001"/>
            <a:ext cx="97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1.018 V</a:t>
            </a:r>
          </a:p>
        </p:txBody>
      </p:sp>
      <p:sp>
        <p:nvSpPr>
          <p:cNvPr id="45070" name="Line 14">
            <a:extLst>
              <a:ext uri="{FF2B5EF4-FFF2-40B4-BE49-F238E27FC236}">
                <a16:creationId xmlns:a16="http://schemas.microsoft.com/office/drawing/2014/main" id="{59EADE21-A057-7BC9-D3C5-421C3E5C0261}"/>
              </a:ext>
            </a:extLst>
          </p:cNvPr>
          <p:cNvSpPr>
            <a:spLocks noChangeShapeType="1"/>
          </p:cNvSpPr>
          <p:nvPr/>
        </p:nvSpPr>
        <p:spPr bwMode="auto">
          <a:xfrm flipV="1">
            <a:off x="5181600" y="5105400"/>
            <a:ext cx="0" cy="1143000"/>
          </a:xfrm>
          <a:prstGeom prst="line">
            <a:avLst/>
          </a:prstGeom>
          <a:noFill/>
          <a:ln w="9525">
            <a:solidFill>
              <a:schemeClr va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1" name="Line 15">
            <a:extLst>
              <a:ext uri="{FF2B5EF4-FFF2-40B4-BE49-F238E27FC236}">
                <a16:creationId xmlns:a16="http://schemas.microsoft.com/office/drawing/2014/main" id="{4FEC82F4-919D-DD6E-6DC6-1CFF5720EFA6}"/>
              </a:ext>
            </a:extLst>
          </p:cNvPr>
          <p:cNvSpPr>
            <a:spLocks noChangeShapeType="1"/>
          </p:cNvSpPr>
          <p:nvPr/>
        </p:nvSpPr>
        <p:spPr bwMode="auto">
          <a:xfrm flipV="1">
            <a:off x="6781800" y="4267200"/>
            <a:ext cx="0" cy="762000"/>
          </a:xfrm>
          <a:prstGeom prst="line">
            <a:avLst/>
          </a:prstGeom>
          <a:noFill/>
          <a:ln w="9525">
            <a:solidFill>
              <a:srgbClr val="00CC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2" name="Text Box 16">
            <a:extLst>
              <a:ext uri="{FF2B5EF4-FFF2-40B4-BE49-F238E27FC236}">
                <a16:creationId xmlns:a16="http://schemas.microsoft.com/office/drawing/2014/main" id="{D3213D89-385D-29A6-FE64-EA7D9ED139FB}"/>
              </a:ext>
            </a:extLst>
          </p:cNvPr>
          <p:cNvSpPr txBox="1">
            <a:spLocks noChangeArrowheads="1"/>
          </p:cNvSpPr>
          <p:nvPr/>
        </p:nvSpPr>
        <p:spPr bwMode="auto">
          <a:xfrm>
            <a:off x="5240339" y="5522914"/>
            <a:ext cx="2911475" cy="37623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chemeClr val="hlink"/>
                </a:solidFill>
              </a:rPr>
              <a:t>Anode Potential Difference</a:t>
            </a:r>
          </a:p>
        </p:txBody>
      </p:sp>
      <p:sp>
        <p:nvSpPr>
          <p:cNvPr id="45073" name="Text Box 17">
            <a:extLst>
              <a:ext uri="{FF2B5EF4-FFF2-40B4-BE49-F238E27FC236}">
                <a16:creationId xmlns:a16="http://schemas.microsoft.com/office/drawing/2014/main" id="{6A1732AC-0554-4FAC-C5FE-40D85D0A1DAA}"/>
              </a:ext>
            </a:extLst>
          </p:cNvPr>
          <p:cNvSpPr txBox="1">
            <a:spLocks noChangeArrowheads="1"/>
          </p:cNvSpPr>
          <p:nvPr/>
        </p:nvSpPr>
        <p:spPr bwMode="auto">
          <a:xfrm>
            <a:off x="6858001" y="4419600"/>
            <a:ext cx="3127375" cy="376238"/>
          </a:xfrm>
          <a:prstGeom prst="rect">
            <a:avLst/>
          </a:prstGeom>
          <a:noFill/>
          <a:ln w="952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solidFill>
                  <a:srgbClr val="00CCFF"/>
                </a:solidFill>
              </a:rPr>
              <a:t>Cathode Potential DIfference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167D430A-DED2-1983-BD74-D20522B90224}"/>
              </a:ext>
            </a:extLst>
          </p:cNvPr>
          <p:cNvSpPr>
            <a:spLocks noGrp="1" noRot="1" noChangeArrowheads="1"/>
          </p:cNvSpPr>
          <p:nvPr>
            <p:ph type="title"/>
          </p:nvPr>
        </p:nvSpPr>
        <p:spPr/>
        <p:txBody>
          <a:bodyPr/>
          <a:lstStyle/>
          <a:p>
            <a:pPr eaLnBrk="1" hangingPunct="1">
              <a:defRPr/>
            </a:pPr>
            <a:r>
              <a:rPr lang="en-US" altLang="pt-BR"/>
              <a:t>Standard Reduction Potentials</a:t>
            </a:r>
          </a:p>
        </p:txBody>
      </p:sp>
      <p:sp>
        <p:nvSpPr>
          <p:cNvPr id="107523" name="Rectangle 3">
            <a:extLst>
              <a:ext uri="{FF2B5EF4-FFF2-40B4-BE49-F238E27FC236}">
                <a16:creationId xmlns:a16="http://schemas.microsoft.com/office/drawing/2014/main" id="{FD5C59F7-C975-A7C6-AC59-02566F57900E}"/>
              </a:ext>
            </a:extLst>
          </p:cNvPr>
          <p:cNvSpPr>
            <a:spLocks noGrp="1" noRot="1" noChangeArrowheads="1"/>
          </p:cNvSpPr>
          <p:nvPr>
            <p:ph type="body" idx="1"/>
          </p:nvPr>
        </p:nvSpPr>
        <p:spPr/>
        <p:txBody>
          <a:bodyPr/>
          <a:lstStyle/>
          <a:p>
            <a:pPr eaLnBrk="1" hangingPunct="1">
              <a:buFont typeface="Wingdings 3" charset="2"/>
              <a:buNone/>
              <a:defRPr/>
            </a:pPr>
            <a:r>
              <a:rPr lang="en-US" altLang="pt-BR" sz="2000"/>
              <a:t>Convention: We discuss half-cell reactions from a point of view of their being reduction processes.</a:t>
            </a:r>
          </a:p>
          <a:p>
            <a:pPr eaLnBrk="1" hangingPunct="1">
              <a:buFont typeface="Wingdings 3" charset="2"/>
              <a:buNone/>
              <a:defRPr/>
            </a:pPr>
            <a:endParaRPr lang="en-US" altLang="pt-BR" sz="2000"/>
          </a:p>
          <a:p>
            <a:pPr eaLnBrk="1" hangingPunct="1">
              <a:buFont typeface="Wingdings 3" charset="2"/>
              <a:buNone/>
              <a:defRPr/>
            </a:pPr>
            <a:r>
              <a:rPr lang="en-US" altLang="pt-BR" sz="2000"/>
              <a:t>Weston Cell Cathode:</a:t>
            </a:r>
          </a:p>
          <a:p>
            <a:pPr algn="ctr" eaLnBrk="1" hangingPunct="1">
              <a:buFont typeface="Wingdings 3" charset="2"/>
              <a:buNone/>
              <a:defRPr/>
            </a:pPr>
            <a:r>
              <a:rPr lang="en-US" altLang="pt-BR" sz="2000"/>
              <a:t>Hg</a:t>
            </a:r>
            <a:r>
              <a:rPr lang="en-US" altLang="pt-BR" sz="2000" baseline="-25000"/>
              <a:t>2</a:t>
            </a:r>
            <a:r>
              <a:rPr lang="en-US" altLang="pt-BR" sz="2000"/>
              <a:t>SO</a:t>
            </a:r>
            <a:r>
              <a:rPr lang="en-US" altLang="pt-BR" sz="2000" baseline="-25000"/>
              <a:t>4</a:t>
            </a:r>
            <a:r>
              <a:rPr lang="en-US" altLang="pt-BR" sz="2000"/>
              <a:t>(s) + 2e</a:t>
            </a:r>
            <a:r>
              <a:rPr lang="en-US" altLang="pt-BR" sz="2000" baseline="30000"/>
              <a:t>–</a:t>
            </a:r>
            <a:r>
              <a:rPr lang="en-US" altLang="pt-BR" sz="2000"/>
              <a:t> </a:t>
            </a:r>
            <a:r>
              <a:rPr lang="en-US" altLang="pt-BR">
                <a:latin typeface="Symbol" charset="2"/>
              </a:rPr>
              <a:t>®</a:t>
            </a:r>
            <a:r>
              <a:rPr lang="en-US" altLang="pt-BR" sz="2000"/>
              <a:t> 2 Hg(l) + SO</a:t>
            </a:r>
            <a:r>
              <a:rPr lang="en-US" altLang="pt-BR" sz="2000" baseline="-25000"/>
              <a:t>4</a:t>
            </a:r>
            <a:r>
              <a:rPr lang="en-US" altLang="pt-BR" sz="2000" baseline="30000"/>
              <a:t>2–</a:t>
            </a:r>
            <a:r>
              <a:rPr lang="en-US" altLang="pt-BR" sz="2000"/>
              <a:t>(aq)</a:t>
            </a:r>
          </a:p>
          <a:p>
            <a:pPr eaLnBrk="1" hangingPunct="1">
              <a:buFont typeface="Wingdings 3" charset="2"/>
              <a:buNone/>
              <a:defRPr/>
            </a:pPr>
            <a:r>
              <a:rPr lang="en-US" altLang="pt-BR" sz="2000"/>
              <a:t>This is a reduction and is the half-cell process we consider.</a:t>
            </a:r>
          </a:p>
          <a:p>
            <a:pPr eaLnBrk="1" hangingPunct="1">
              <a:buFont typeface="Wingdings 3" charset="2"/>
              <a:buNone/>
              <a:defRPr/>
            </a:pPr>
            <a:endParaRPr lang="en-US" altLang="pt-BR" sz="2000"/>
          </a:p>
          <a:p>
            <a:pPr eaLnBrk="1" hangingPunct="1">
              <a:buFont typeface="Wingdings 3" charset="2"/>
              <a:buNone/>
              <a:defRPr/>
            </a:pPr>
            <a:r>
              <a:rPr lang="en-US" altLang="pt-BR" sz="2000"/>
              <a:t>Weston Cell Anode:</a:t>
            </a:r>
          </a:p>
          <a:p>
            <a:pPr algn="ctr" eaLnBrk="1" hangingPunct="1">
              <a:buFont typeface="Wingdings 3" charset="2"/>
              <a:buNone/>
              <a:defRPr/>
            </a:pPr>
            <a:r>
              <a:rPr lang="en-US" altLang="pt-BR" sz="2000"/>
              <a:t>Cd(Hg) </a:t>
            </a:r>
            <a:r>
              <a:rPr lang="en-US" altLang="pt-BR" sz="2000">
                <a:latin typeface="Symbol" charset="2"/>
              </a:rPr>
              <a:t>®</a:t>
            </a:r>
            <a:r>
              <a:rPr lang="en-US" altLang="pt-BR" sz="2000"/>
              <a:t> Cd</a:t>
            </a:r>
            <a:r>
              <a:rPr lang="en-US" altLang="pt-BR" sz="2000" baseline="30000"/>
              <a:t>2+</a:t>
            </a:r>
            <a:r>
              <a:rPr lang="en-US" altLang="pt-BR" sz="2000"/>
              <a:t>(aq) + 2e</a:t>
            </a:r>
            <a:r>
              <a:rPr lang="en-US" altLang="pt-BR" sz="2000" baseline="30000"/>
              <a:t>–</a:t>
            </a:r>
          </a:p>
          <a:p>
            <a:pPr eaLnBrk="1" hangingPunct="1">
              <a:buFont typeface="Wingdings 3" charset="2"/>
              <a:buNone/>
              <a:defRPr/>
            </a:pPr>
            <a:r>
              <a:rPr lang="en-US" altLang="pt-BR" sz="2000"/>
              <a:t>This is an oxidation.  We must consider the reverse process in our convention.</a:t>
            </a:r>
          </a:p>
          <a:p>
            <a:pPr algn="ctr" eaLnBrk="1" hangingPunct="1">
              <a:buFont typeface="Wingdings 3" charset="2"/>
              <a:buNone/>
              <a:defRPr/>
            </a:pPr>
            <a:r>
              <a:rPr lang="en-US" altLang="pt-BR" sz="2000"/>
              <a:t>Cd</a:t>
            </a:r>
            <a:r>
              <a:rPr lang="en-US" altLang="pt-BR" sz="2000" baseline="30000"/>
              <a:t>2+</a:t>
            </a:r>
            <a:r>
              <a:rPr lang="en-US" altLang="pt-BR" sz="2000"/>
              <a:t>(aq) + 2e</a:t>
            </a:r>
            <a:r>
              <a:rPr lang="en-US" altLang="pt-BR" sz="2000" baseline="30000"/>
              <a:t>–</a:t>
            </a:r>
            <a:r>
              <a:rPr lang="en-US" altLang="pt-BR" sz="2000"/>
              <a:t> </a:t>
            </a:r>
            <a:r>
              <a:rPr lang="en-US" altLang="pt-BR" sz="2000">
                <a:latin typeface="Symbol" charset="2"/>
              </a:rPr>
              <a:t>®</a:t>
            </a:r>
            <a:r>
              <a:rPr lang="en-US" altLang="pt-BR" sz="2000"/>
              <a:t> Cd(Hg)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83531FCB-BF21-B554-9991-64F66436B5DA}"/>
              </a:ext>
            </a:extLst>
          </p:cNvPr>
          <p:cNvSpPr>
            <a:spLocks noGrp="1" noRot="1" noChangeArrowheads="1"/>
          </p:cNvSpPr>
          <p:nvPr>
            <p:ph type="title"/>
          </p:nvPr>
        </p:nvSpPr>
        <p:spPr/>
        <p:txBody>
          <a:bodyPr/>
          <a:lstStyle/>
          <a:p>
            <a:pPr eaLnBrk="1" hangingPunct="1">
              <a:defRPr/>
            </a:pPr>
            <a:r>
              <a:rPr lang="en-US" altLang="pt-BR"/>
              <a:t>So What Is The Half-Cell E˚?</a:t>
            </a:r>
          </a:p>
        </p:txBody>
      </p:sp>
      <p:sp>
        <p:nvSpPr>
          <p:cNvPr id="111619" name="Rectangle 3">
            <a:extLst>
              <a:ext uri="{FF2B5EF4-FFF2-40B4-BE49-F238E27FC236}">
                <a16:creationId xmlns:a16="http://schemas.microsoft.com/office/drawing/2014/main" id="{3768B32E-34D5-EAA4-29CC-DEA2C92E85BE}"/>
              </a:ext>
            </a:extLst>
          </p:cNvPr>
          <p:cNvSpPr>
            <a:spLocks noGrp="1" noRot="1" noChangeArrowheads="1"/>
          </p:cNvSpPr>
          <p:nvPr>
            <p:ph type="body" idx="1"/>
          </p:nvPr>
        </p:nvSpPr>
        <p:spPr>
          <a:xfrm>
            <a:off x="1825625" y="1600200"/>
            <a:ext cx="8540750" cy="1143000"/>
          </a:xfrm>
        </p:spPr>
        <p:txBody>
          <a:bodyPr/>
          <a:lstStyle/>
          <a:p>
            <a:pPr eaLnBrk="1" hangingPunct="1">
              <a:buFont typeface="Wingdings 3" charset="2"/>
              <a:buNone/>
              <a:defRPr/>
            </a:pPr>
            <a:r>
              <a:rPr lang="en-US" altLang="pt-BR" sz="2000"/>
              <a:t>To complete each Nernst equation we need to know the potential difference between each electrode and the solution.  This we cannot measure directly. </a:t>
            </a:r>
          </a:p>
        </p:txBody>
      </p:sp>
      <p:sp>
        <p:nvSpPr>
          <p:cNvPr id="48132" name="Line 4">
            <a:extLst>
              <a:ext uri="{FF2B5EF4-FFF2-40B4-BE49-F238E27FC236}">
                <a16:creationId xmlns:a16="http://schemas.microsoft.com/office/drawing/2014/main" id="{DF1EEFB6-3F56-3854-F1C8-73F8571620B8}"/>
              </a:ext>
            </a:extLst>
          </p:cNvPr>
          <p:cNvSpPr>
            <a:spLocks noChangeShapeType="1"/>
          </p:cNvSpPr>
          <p:nvPr/>
        </p:nvSpPr>
        <p:spPr bwMode="auto">
          <a:xfrm>
            <a:off x="2743200" y="5700713"/>
            <a:ext cx="1905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3" name="Line 5">
            <a:extLst>
              <a:ext uri="{FF2B5EF4-FFF2-40B4-BE49-F238E27FC236}">
                <a16:creationId xmlns:a16="http://schemas.microsoft.com/office/drawing/2014/main" id="{07B88EF5-35A7-6922-B713-DFD639B108CB}"/>
              </a:ext>
            </a:extLst>
          </p:cNvPr>
          <p:cNvSpPr>
            <a:spLocks noChangeShapeType="1"/>
          </p:cNvSpPr>
          <p:nvPr/>
        </p:nvSpPr>
        <p:spPr bwMode="auto">
          <a:xfrm flipV="1">
            <a:off x="4648200" y="4481513"/>
            <a:ext cx="76200" cy="1219200"/>
          </a:xfrm>
          <a:prstGeom prst="line">
            <a:avLst/>
          </a:prstGeom>
          <a:noFill/>
          <a:ln w="508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4" name="Line 6">
            <a:extLst>
              <a:ext uri="{FF2B5EF4-FFF2-40B4-BE49-F238E27FC236}">
                <a16:creationId xmlns:a16="http://schemas.microsoft.com/office/drawing/2014/main" id="{9A5200A4-1068-C368-3ECB-014DDDD7DA8D}"/>
              </a:ext>
            </a:extLst>
          </p:cNvPr>
          <p:cNvSpPr>
            <a:spLocks noChangeShapeType="1"/>
          </p:cNvSpPr>
          <p:nvPr/>
        </p:nvSpPr>
        <p:spPr bwMode="auto">
          <a:xfrm>
            <a:off x="4724400" y="4481513"/>
            <a:ext cx="1752600" cy="0"/>
          </a:xfrm>
          <a:prstGeom prst="line">
            <a:avLst/>
          </a:prstGeom>
          <a:noFill/>
          <a:ln w="508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5" name="Line 7">
            <a:extLst>
              <a:ext uri="{FF2B5EF4-FFF2-40B4-BE49-F238E27FC236}">
                <a16:creationId xmlns:a16="http://schemas.microsoft.com/office/drawing/2014/main" id="{132F1552-DE8C-5042-7D55-F023EDE59C89}"/>
              </a:ext>
            </a:extLst>
          </p:cNvPr>
          <p:cNvSpPr>
            <a:spLocks noChangeShapeType="1"/>
          </p:cNvSpPr>
          <p:nvPr/>
        </p:nvSpPr>
        <p:spPr bwMode="auto">
          <a:xfrm flipV="1">
            <a:off x="6477000" y="3643313"/>
            <a:ext cx="76200" cy="838200"/>
          </a:xfrm>
          <a:prstGeom prst="line">
            <a:avLst/>
          </a:prstGeom>
          <a:noFill/>
          <a:ln w="508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6" name="Line 8">
            <a:extLst>
              <a:ext uri="{FF2B5EF4-FFF2-40B4-BE49-F238E27FC236}">
                <a16:creationId xmlns:a16="http://schemas.microsoft.com/office/drawing/2014/main" id="{3C231D2A-1FD8-DCCB-94A4-5DE70DDB9992}"/>
              </a:ext>
            </a:extLst>
          </p:cNvPr>
          <p:cNvSpPr>
            <a:spLocks noChangeShapeType="1"/>
          </p:cNvSpPr>
          <p:nvPr/>
        </p:nvSpPr>
        <p:spPr bwMode="auto">
          <a:xfrm>
            <a:off x="6553200" y="3643313"/>
            <a:ext cx="17526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7" name="Text Box 9">
            <a:extLst>
              <a:ext uri="{FF2B5EF4-FFF2-40B4-BE49-F238E27FC236}">
                <a16:creationId xmlns:a16="http://schemas.microsoft.com/office/drawing/2014/main" id="{7ECE1C86-B87A-3DB8-DA5A-771E2394AD95}"/>
              </a:ext>
            </a:extLst>
          </p:cNvPr>
          <p:cNvSpPr txBox="1">
            <a:spLocks noChangeArrowheads="1"/>
          </p:cNvSpPr>
          <p:nvPr/>
        </p:nvSpPr>
        <p:spPr bwMode="auto">
          <a:xfrm>
            <a:off x="3194050" y="5334001"/>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Cd(Hg)</a:t>
            </a:r>
          </a:p>
        </p:txBody>
      </p:sp>
      <p:sp>
        <p:nvSpPr>
          <p:cNvPr id="48138" name="Text Box 10">
            <a:extLst>
              <a:ext uri="{FF2B5EF4-FFF2-40B4-BE49-F238E27FC236}">
                <a16:creationId xmlns:a16="http://schemas.microsoft.com/office/drawing/2014/main" id="{06068A1F-5BC9-088B-EFAB-5E4E0566E0D2}"/>
              </a:ext>
            </a:extLst>
          </p:cNvPr>
          <p:cNvSpPr txBox="1">
            <a:spLocks noChangeArrowheads="1"/>
          </p:cNvSpPr>
          <p:nvPr/>
        </p:nvSpPr>
        <p:spPr bwMode="auto">
          <a:xfrm>
            <a:off x="4724400" y="4572001"/>
            <a:ext cx="1741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CdSO</a:t>
            </a:r>
            <a:r>
              <a:rPr lang="en-US" altLang="pt-BR" sz="1800" baseline="-25000"/>
              <a:t>4</a:t>
            </a:r>
            <a:r>
              <a:rPr lang="en-US" altLang="pt-BR" sz="1800"/>
              <a:t> solution</a:t>
            </a:r>
          </a:p>
        </p:txBody>
      </p:sp>
      <p:sp>
        <p:nvSpPr>
          <p:cNvPr id="48139" name="Text Box 11">
            <a:extLst>
              <a:ext uri="{FF2B5EF4-FFF2-40B4-BE49-F238E27FC236}">
                <a16:creationId xmlns:a16="http://schemas.microsoft.com/office/drawing/2014/main" id="{FA3F921B-13DD-491A-76BD-E458A361C554}"/>
              </a:ext>
            </a:extLst>
          </p:cNvPr>
          <p:cNvSpPr txBox="1">
            <a:spLocks noChangeArrowheads="1"/>
          </p:cNvSpPr>
          <p:nvPr/>
        </p:nvSpPr>
        <p:spPr bwMode="auto">
          <a:xfrm>
            <a:off x="7219950" y="3276601"/>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Hg</a:t>
            </a:r>
          </a:p>
        </p:txBody>
      </p:sp>
      <p:sp>
        <p:nvSpPr>
          <p:cNvPr id="48140" name="Line 12">
            <a:extLst>
              <a:ext uri="{FF2B5EF4-FFF2-40B4-BE49-F238E27FC236}">
                <a16:creationId xmlns:a16="http://schemas.microsoft.com/office/drawing/2014/main" id="{AEF98BD8-76B7-61DF-B548-53DE8D1E8E21}"/>
              </a:ext>
            </a:extLst>
          </p:cNvPr>
          <p:cNvSpPr>
            <a:spLocks noChangeShapeType="1"/>
          </p:cNvSpPr>
          <p:nvPr/>
        </p:nvSpPr>
        <p:spPr bwMode="auto">
          <a:xfrm flipV="1">
            <a:off x="2514600" y="3719513"/>
            <a:ext cx="0" cy="1981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1" name="Line 13">
            <a:extLst>
              <a:ext uri="{FF2B5EF4-FFF2-40B4-BE49-F238E27FC236}">
                <a16:creationId xmlns:a16="http://schemas.microsoft.com/office/drawing/2014/main" id="{73A85E62-244D-B3D4-6FB5-999F4D31EDAC}"/>
              </a:ext>
            </a:extLst>
          </p:cNvPr>
          <p:cNvSpPr>
            <a:spLocks noChangeShapeType="1"/>
          </p:cNvSpPr>
          <p:nvPr/>
        </p:nvSpPr>
        <p:spPr bwMode="auto">
          <a:xfrm>
            <a:off x="4648200" y="5715000"/>
            <a:ext cx="76200" cy="685800"/>
          </a:xfrm>
          <a:prstGeom prst="line">
            <a:avLst/>
          </a:prstGeom>
          <a:noFill/>
          <a:ln w="508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2" name="Line 14">
            <a:extLst>
              <a:ext uri="{FF2B5EF4-FFF2-40B4-BE49-F238E27FC236}">
                <a16:creationId xmlns:a16="http://schemas.microsoft.com/office/drawing/2014/main" id="{5B6AE5ED-20C7-1283-0B34-1E7BB8E77B3D}"/>
              </a:ext>
            </a:extLst>
          </p:cNvPr>
          <p:cNvSpPr>
            <a:spLocks noChangeShapeType="1"/>
          </p:cNvSpPr>
          <p:nvPr/>
        </p:nvSpPr>
        <p:spPr bwMode="auto">
          <a:xfrm>
            <a:off x="4724400" y="6400800"/>
            <a:ext cx="1752600" cy="0"/>
          </a:xfrm>
          <a:prstGeom prst="line">
            <a:avLst/>
          </a:prstGeom>
          <a:noFill/>
          <a:ln w="508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3" name="Line 15">
            <a:extLst>
              <a:ext uri="{FF2B5EF4-FFF2-40B4-BE49-F238E27FC236}">
                <a16:creationId xmlns:a16="http://schemas.microsoft.com/office/drawing/2014/main" id="{2522EB0A-1F0C-4C16-76C9-5F05D48AE411}"/>
              </a:ext>
            </a:extLst>
          </p:cNvPr>
          <p:cNvSpPr>
            <a:spLocks noChangeShapeType="1"/>
          </p:cNvSpPr>
          <p:nvPr/>
        </p:nvSpPr>
        <p:spPr bwMode="auto">
          <a:xfrm flipV="1">
            <a:off x="6477000" y="3657600"/>
            <a:ext cx="152400" cy="2743200"/>
          </a:xfrm>
          <a:prstGeom prst="line">
            <a:avLst/>
          </a:prstGeom>
          <a:noFill/>
          <a:ln w="508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4" name="Line 16">
            <a:extLst>
              <a:ext uri="{FF2B5EF4-FFF2-40B4-BE49-F238E27FC236}">
                <a16:creationId xmlns:a16="http://schemas.microsoft.com/office/drawing/2014/main" id="{EF0968CC-0299-90D0-E35C-D2EF8D4469D5}"/>
              </a:ext>
            </a:extLst>
          </p:cNvPr>
          <p:cNvSpPr>
            <a:spLocks noChangeShapeType="1"/>
          </p:cNvSpPr>
          <p:nvPr/>
        </p:nvSpPr>
        <p:spPr bwMode="auto">
          <a:xfrm flipV="1">
            <a:off x="4572000" y="3048000"/>
            <a:ext cx="152400" cy="2667000"/>
          </a:xfrm>
          <a:prstGeom prst="line">
            <a:avLst/>
          </a:prstGeom>
          <a:noFill/>
          <a:ln w="508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5" name="Line 17">
            <a:extLst>
              <a:ext uri="{FF2B5EF4-FFF2-40B4-BE49-F238E27FC236}">
                <a16:creationId xmlns:a16="http://schemas.microsoft.com/office/drawing/2014/main" id="{E0D6D279-B08B-39BF-3790-596E6EF8BC3B}"/>
              </a:ext>
            </a:extLst>
          </p:cNvPr>
          <p:cNvSpPr>
            <a:spLocks noChangeShapeType="1"/>
          </p:cNvSpPr>
          <p:nvPr/>
        </p:nvSpPr>
        <p:spPr bwMode="auto">
          <a:xfrm>
            <a:off x="4724400" y="3048000"/>
            <a:ext cx="1752600" cy="0"/>
          </a:xfrm>
          <a:prstGeom prst="line">
            <a:avLst/>
          </a:prstGeom>
          <a:noFill/>
          <a:ln w="508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6" name="Line 18">
            <a:extLst>
              <a:ext uri="{FF2B5EF4-FFF2-40B4-BE49-F238E27FC236}">
                <a16:creationId xmlns:a16="http://schemas.microsoft.com/office/drawing/2014/main" id="{AC80F0F9-3A85-C7DA-B4B5-55027D9C0975}"/>
              </a:ext>
            </a:extLst>
          </p:cNvPr>
          <p:cNvSpPr>
            <a:spLocks noChangeShapeType="1"/>
          </p:cNvSpPr>
          <p:nvPr/>
        </p:nvSpPr>
        <p:spPr bwMode="auto">
          <a:xfrm>
            <a:off x="6477000" y="3048000"/>
            <a:ext cx="152400" cy="609600"/>
          </a:xfrm>
          <a:prstGeom prst="line">
            <a:avLst/>
          </a:prstGeom>
          <a:noFill/>
          <a:ln w="508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7" name="Text Box 19">
            <a:extLst>
              <a:ext uri="{FF2B5EF4-FFF2-40B4-BE49-F238E27FC236}">
                <a16:creationId xmlns:a16="http://schemas.microsoft.com/office/drawing/2014/main" id="{EB6F1DCA-5B10-051C-6AF4-16338689B6CC}"/>
              </a:ext>
            </a:extLst>
          </p:cNvPr>
          <p:cNvSpPr txBox="1">
            <a:spLocks noChangeArrowheads="1"/>
          </p:cNvSpPr>
          <p:nvPr/>
        </p:nvSpPr>
        <p:spPr bwMode="auto">
          <a:xfrm>
            <a:off x="5584825" y="6019801"/>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2800"/>
              <a:t>?</a:t>
            </a:r>
          </a:p>
        </p:txBody>
      </p:sp>
      <p:sp>
        <p:nvSpPr>
          <p:cNvPr id="48148" name="Text Box 20">
            <a:extLst>
              <a:ext uri="{FF2B5EF4-FFF2-40B4-BE49-F238E27FC236}">
                <a16:creationId xmlns:a16="http://schemas.microsoft.com/office/drawing/2014/main" id="{F4F6B57E-F6F2-0BD0-5196-CF9A0CB7A6A2}"/>
              </a:ext>
            </a:extLst>
          </p:cNvPr>
          <p:cNvSpPr txBox="1">
            <a:spLocks noChangeArrowheads="1"/>
          </p:cNvSpPr>
          <p:nvPr/>
        </p:nvSpPr>
        <p:spPr bwMode="auto">
          <a:xfrm>
            <a:off x="5486400" y="275113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2800"/>
              <a:t>?</a:t>
            </a:r>
          </a:p>
        </p:txBody>
      </p:sp>
      <p:sp>
        <p:nvSpPr>
          <p:cNvPr id="48149" name="Text Box 21">
            <a:extLst>
              <a:ext uri="{FF2B5EF4-FFF2-40B4-BE49-F238E27FC236}">
                <a16:creationId xmlns:a16="http://schemas.microsoft.com/office/drawing/2014/main" id="{E912F3C7-92E9-6187-1D47-A2FC7AC741D1}"/>
              </a:ext>
            </a:extLst>
          </p:cNvPr>
          <p:cNvSpPr txBox="1">
            <a:spLocks noChangeArrowheads="1"/>
          </p:cNvSpPr>
          <p:nvPr/>
        </p:nvSpPr>
        <p:spPr bwMode="auto">
          <a:xfrm>
            <a:off x="5410200" y="4137026"/>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2800"/>
              <a:t>?</a:t>
            </a:r>
          </a:p>
        </p:txBody>
      </p:sp>
      <p:sp>
        <p:nvSpPr>
          <p:cNvPr id="111638" name="Text Box 22">
            <a:extLst>
              <a:ext uri="{FF2B5EF4-FFF2-40B4-BE49-F238E27FC236}">
                <a16:creationId xmlns:a16="http://schemas.microsoft.com/office/drawing/2014/main" id="{9005F717-8F3D-C597-DA4F-A241465B3EB8}"/>
              </a:ext>
            </a:extLst>
          </p:cNvPr>
          <p:cNvSpPr txBox="1">
            <a:spLocks noChangeArrowheads="1"/>
          </p:cNvSpPr>
          <p:nvPr/>
        </p:nvSpPr>
        <p:spPr bwMode="auto">
          <a:xfrm>
            <a:off x="7391400" y="4800601"/>
            <a:ext cx="2667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pt-BR" sz="2000">
                <a:effectLst>
                  <a:outerShdw blurRad="38100" dist="38100" dir="2700000" algn="tl">
                    <a:srgbClr val="000000"/>
                  </a:outerShdw>
                </a:effectLst>
                <a:latin typeface="Arial" charset="0"/>
              </a:rPr>
              <a:t>Solution:  Adopt an arbitrary reference electrode.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16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8"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7334F117-EAE3-1A59-426F-426012CFB635}"/>
              </a:ext>
            </a:extLst>
          </p:cNvPr>
          <p:cNvSpPr>
            <a:spLocks noGrp="1" noRot="1" noChangeArrowheads="1"/>
          </p:cNvSpPr>
          <p:nvPr>
            <p:ph type="title"/>
          </p:nvPr>
        </p:nvSpPr>
        <p:spPr/>
        <p:txBody>
          <a:bodyPr/>
          <a:lstStyle/>
          <a:p>
            <a:pPr eaLnBrk="1" hangingPunct="1">
              <a:defRPr/>
            </a:pPr>
            <a:r>
              <a:rPr lang="en-US" altLang="pt-BR"/>
              <a:t>Standard as a Reference</a:t>
            </a:r>
          </a:p>
        </p:txBody>
      </p:sp>
      <p:sp>
        <p:nvSpPr>
          <p:cNvPr id="115715" name="Rectangle 3">
            <a:extLst>
              <a:ext uri="{FF2B5EF4-FFF2-40B4-BE49-F238E27FC236}">
                <a16:creationId xmlns:a16="http://schemas.microsoft.com/office/drawing/2014/main" id="{4939FFB8-FB35-53F7-98F0-667AA32C31E4}"/>
              </a:ext>
            </a:extLst>
          </p:cNvPr>
          <p:cNvSpPr>
            <a:spLocks noGrp="1" noRot="1" noChangeArrowheads="1"/>
          </p:cNvSpPr>
          <p:nvPr>
            <p:ph type="body" idx="1"/>
          </p:nvPr>
        </p:nvSpPr>
        <p:spPr>
          <a:xfrm>
            <a:off x="1825625" y="1600200"/>
            <a:ext cx="8540750" cy="4953000"/>
          </a:xfrm>
        </p:spPr>
        <p:txBody>
          <a:bodyPr/>
          <a:lstStyle/>
          <a:p>
            <a:pPr eaLnBrk="1" hangingPunct="1">
              <a:lnSpc>
                <a:spcPct val="90000"/>
              </a:lnSpc>
              <a:buFont typeface="Wingdings 3" charset="2"/>
              <a:buNone/>
              <a:defRPr/>
            </a:pPr>
            <a:r>
              <a:rPr lang="en-US" altLang="pt-BR" sz="2000"/>
              <a:t>Once chosen, this reference cell is employed as one half-cell with all other cells.  Since its potential is assigned the value of 0.000 V, all of the potential difference measured experimentally is attributed to the other, test electrode.</a:t>
            </a:r>
          </a:p>
          <a:p>
            <a:pPr eaLnBrk="1" hangingPunct="1">
              <a:lnSpc>
                <a:spcPct val="90000"/>
              </a:lnSpc>
              <a:buFont typeface="Wingdings 3" charset="2"/>
              <a:buNone/>
              <a:defRPr/>
            </a:pPr>
            <a:r>
              <a:rPr lang="en-US" altLang="pt-BR" sz="2000"/>
              <a:t>Since we are cataloguing reduction potentials, the cells are formed by connecting the Standard Hydrogen Electrode (SHE) as the anode and the other half-cell as the cathode.</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Consider:</a:t>
            </a:r>
          </a:p>
          <a:p>
            <a:pPr algn="ctr" eaLnBrk="1" hangingPunct="1">
              <a:lnSpc>
                <a:spcPct val="90000"/>
              </a:lnSpc>
              <a:buFont typeface="Wingdings 3" charset="2"/>
              <a:buNone/>
              <a:defRPr/>
            </a:pPr>
            <a:r>
              <a:rPr lang="en-US" altLang="pt-BR" sz="2000"/>
              <a:t>Pt | H</a:t>
            </a:r>
            <a:r>
              <a:rPr lang="en-US" altLang="pt-BR" sz="2000" baseline="-25000"/>
              <a:t>2</a:t>
            </a:r>
            <a:r>
              <a:rPr lang="en-US" altLang="pt-BR" sz="2000"/>
              <a:t> (1.00 atm) | H</a:t>
            </a:r>
            <a:r>
              <a:rPr lang="en-US" altLang="pt-BR" sz="2000" baseline="30000"/>
              <a:t>+</a:t>
            </a:r>
            <a:r>
              <a:rPr lang="en-US" altLang="pt-BR" sz="2000"/>
              <a:t> (1.00 M) || Cu</a:t>
            </a:r>
            <a:r>
              <a:rPr lang="en-US" altLang="pt-BR" sz="2000" baseline="30000"/>
              <a:t>2+</a:t>
            </a:r>
            <a:r>
              <a:rPr lang="en-US" altLang="pt-BR" sz="2000"/>
              <a:t> (1.00 M) | Cu</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Measured potential = +0.340 V</a:t>
            </a:r>
          </a:p>
          <a:p>
            <a:pPr eaLnBrk="1" hangingPunct="1">
              <a:lnSpc>
                <a:spcPct val="90000"/>
              </a:lnSpc>
              <a:buFont typeface="Wingdings 3" charset="2"/>
              <a:buNone/>
              <a:defRPr/>
            </a:pPr>
            <a:endParaRPr lang="en-US" altLang="pt-BR" sz="2000"/>
          </a:p>
          <a:p>
            <a:pPr eaLnBrk="1" hangingPunct="1">
              <a:lnSpc>
                <a:spcPct val="90000"/>
              </a:lnSpc>
              <a:buFont typeface="Wingdings 3" charset="2"/>
              <a:buNone/>
              <a:defRPr/>
            </a:pPr>
            <a:r>
              <a:rPr lang="en-US" altLang="pt-BR" sz="2000"/>
              <a:t>Since the activity of all components in the Cu cell are standard, +0.340 V is the </a:t>
            </a:r>
            <a:r>
              <a:rPr lang="en-US" altLang="pt-BR" sz="2000" b="1"/>
              <a:t>STANDARD REDUCTION POTENTIAL</a:t>
            </a:r>
            <a:r>
              <a:rPr lang="en-US" altLang="pt-BR" sz="2000"/>
              <a:t> of the Cu</a:t>
            </a:r>
            <a:r>
              <a:rPr lang="en-US" altLang="pt-BR" sz="2000" baseline="30000"/>
              <a:t>2+</a:t>
            </a:r>
            <a:r>
              <a:rPr lang="en-US" altLang="pt-BR" sz="2000"/>
              <a:t>/Cu couple.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CD49D05A-B3C7-7009-B347-B7C2638EEB6F}"/>
              </a:ext>
            </a:extLst>
          </p:cNvPr>
          <p:cNvSpPr>
            <a:spLocks noGrp="1" noRot="1" noChangeArrowheads="1"/>
          </p:cNvSpPr>
          <p:nvPr>
            <p:ph type="title"/>
          </p:nvPr>
        </p:nvSpPr>
        <p:spPr/>
        <p:txBody>
          <a:bodyPr/>
          <a:lstStyle/>
          <a:p>
            <a:pPr eaLnBrk="1" hangingPunct="1">
              <a:defRPr/>
            </a:pPr>
            <a:r>
              <a:rPr lang="en-US" altLang="pt-BR"/>
              <a:t>By Contrast…</a:t>
            </a:r>
          </a:p>
        </p:txBody>
      </p:sp>
      <p:sp>
        <p:nvSpPr>
          <p:cNvPr id="117763" name="Rectangle 3">
            <a:extLst>
              <a:ext uri="{FF2B5EF4-FFF2-40B4-BE49-F238E27FC236}">
                <a16:creationId xmlns:a16="http://schemas.microsoft.com/office/drawing/2014/main" id="{4180874B-9FC5-B527-961E-48166CE01AEC}"/>
              </a:ext>
            </a:extLst>
          </p:cNvPr>
          <p:cNvSpPr>
            <a:spLocks noGrp="1" noRot="1" noChangeArrowheads="1"/>
          </p:cNvSpPr>
          <p:nvPr>
            <p:ph type="body" idx="1"/>
          </p:nvPr>
        </p:nvSpPr>
        <p:spPr>
          <a:xfrm>
            <a:off x="1825625" y="1600200"/>
            <a:ext cx="8540750" cy="4800600"/>
          </a:xfrm>
        </p:spPr>
        <p:txBody>
          <a:bodyPr>
            <a:normAutofit lnSpcReduction="10000"/>
          </a:bodyPr>
          <a:lstStyle/>
          <a:p>
            <a:pPr eaLnBrk="1" hangingPunct="1">
              <a:buFont typeface="Wingdings 3" charset="2"/>
              <a:buNone/>
              <a:defRPr/>
            </a:pPr>
            <a:r>
              <a:rPr lang="en-US" altLang="pt-BR" sz="2000"/>
              <a:t>Consider the Zn</a:t>
            </a:r>
            <a:r>
              <a:rPr lang="en-US" altLang="pt-BR" sz="2000" baseline="30000"/>
              <a:t>2+</a:t>
            </a:r>
            <a:r>
              <a:rPr lang="en-US" altLang="pt-BR" sz="2000"/>
              <a:t>/Zn half-cell.</a:t>
            </a:r>
          </a:p>
          <a:p>
            <a:pPr algn="ctr" eaLnBrk="1" hangingPunct="1">
              <a:buFont typeface="Wingdings 3" charset="2"/>
              <a:buNone/>
              <a:defRPr/>
            </a:pPr>
            <a:r>
              <a:rPr lang="en-US" altLang="pt-BR" sz="2000"/>
              <a:t>Pt | H</a:t>
            </a:r>
            <a:r>
              <a:rPr lang="en-US" altLang="pt-BR" sz="2000" baseline="-25000"/>
              <a:t>2</a:t>
            </a:r>
            <a:r>
              <a:rPr lang="en-US" altLang="pt-BR" sz="2000"/>
              <a:t> (1.00 atm) | H</a:t>
            </a:r>
            <a:r>
              <a:rPr lang="en-US" altLang="pt-BR" sz="2000" baseline="30000"/>
              <a:t>+</a:t>
            </a:r>
            <a:r>
              <a:rPr lang="en-US" altLang="pt-BR" sz="2000"/>
              <a:t> (1.00 M) || Zn</a:t>
            </a:r>
            <a:r>
              <a:rPr lang="en-US" altLang="pt-BR" sz="2000" baseline="30000"/>
              <a:t>2+</a:t>
            </a:r>
            <a:r>
              <a:rPr lang="en-US" altLang="pt-BR" sz="2000"/>
              <a:t> (1.00 M) | Zn</a:t>
            </a:r>
          </a:p>
          <a:p>
            <a:pPr eaLnBrk="1" hangingPunct="1">
              <a:buFont typeface="Wingdings 3" charset="2"/>
              <a:buNone/>
              <a:defRPr/>
            </a:pPr>
            <a:endParaRPr lang="en-US" altLang="pt-BR" sz="2000"/>
          </a:p>
          <a:p>
            <a:pPr eaLnBrk="1" hangingPunct="1">
              <a:buFont typeface="Wingdings 3" charset="2"/>
              <a:buNone/>
              <a:defRPr/>
            </a:pPr>
            <a:r>
              <a:rPr lang="en-US" altLang="pt-BR" sz="2000"/>
              <a:t>Measured Cell Potential = -0.7626 V</a:t>
            </a:r>
          </a:p>
          <a:p>
            <a:pPr eaLnBrk="1" hangingPunct="1">
              <a:buFont typeface="Wingdings 3" charset="2"/>
              <a:buNone/>
              <a:defRPr/>
            </a:pPr>
            <a:endParaRPr lang="en-US" altLang="pt-BR" sz="2000"/>
          </a:p>
          <a:p>
            <a:pPr eaLnBrk="1" hangingPunct="1">
              <a:buFont typeface="Wingdings 3" charset="2"/>
              <a:buNone/>
              <a:defRPr/>
            </a:pPr>
            <a:r>
              <a:rPr lang="en-US" altLang="pt-BR" sz="2000"/>
              <a:t>This is the Standard Reduction Potential for this couple.</a:t>
            </a:r>
          </a:p>
          <a:p>
            <a:pPr eaLnBrk="1" hangingPunct="1">
              <a:buFont typeface="Wingdings 3" charset="2"/>
              <a:buNone/>
              <a:defRPr/>
            </a:pPr>
            <a:endParaRPr lang="en-US" altLang="pt-BR" sz="2000"/>
          </a:p>
          <a:p>
            <a:pPr eaLnBrk="1" hangingPunct="1">
              <a:buFont typeface="Wingdings 3" charset="2"/>
              <a:buNone/>
              <a:defRPr/>
            </a:pPr>
            <a:r>
              <a:rPr lang="en-US" altLang="pt-BR" sz="2000"/>
              <a:t>• negative potential means it really is being oxidized</a:t>
            </a:r>
          </a:p>
          <a:p>
            <a:pPr eaLnBrk="1" hangingPunct="1">
              <a:buFont typeface="Wingdings 3" charset="2"/>
              <a:buNone/>
              <a:defRPr/>
            </a:pPr>
            <a:endParaRPr lang="en-US" altLang="pt-BR" sz="2000"/>
          </a:p>
          <a:p>
            <a:pPr eaLnBrk="1" hangingPunct="1">
              <a:buFont typeface="Wingdings 3" charset="2"/>
              <a:buNone/>
              <a:defRPr/>
            </a:pPr>
            <a:r>
              <a:rPr lang="en-US" altLang="pt-BR" sz="2000"/>
              <a:t>• convention accounts for that with the negative sign when written as a reduction.</a:t>
            </a:r>
          </a:p>
          <a:p>
            <a:pPr eaLnBrk="1" hangingPunct="1">
              <a:buFont typeface="Wingdings 3" charset="2"/>
              <a:buNone/>
              <a:defRPr/>
            </a:pPr>
            <a:endParaRPr lang="en-US" altLang="pt-BR" sz="2000"/>
          </a:p>
          <a:p>
            <a:pPr eaLnBrk="1" hangingPunct="1">
              <a:buFont typeface="Wingdings 3" charset="2"/>
              <a:buNone/>
              <a:defRPr/>
            </a:pPr>
            <a:r>
              <a:rPr lang="en-US" altLang="pt-BR" sz="2000"/>
              <a:t>• will make for easier use of tables.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FB9A5048-2388-1CF8-65FB-DF6772C9C24D}"/>
              </a:ext>
            </a:extLst>
          </p:cNvPr>
          <p:cNvSpPr>
            <a:spLocks noGrp="1" noRot="1" noChangeArrowheads="1"/>
          </p:cNvSpPr>
          <p:nvPr>
            <p:ph type="title"/>
          </p:nvPr>
        </p:nvSpPr>
        <p:spPr/>
        <p:txBody>
          <a:bodyPr/>
          <a:lstStyle/>
          <a:p>
            <a:pPr eaLnBrk="1" hangingPunct="1">
              <a:defRPr/>
            </a:pPr>
            <a:r>
              <a:rPr lang="en-US" altLang="pt-BR"/>
              <a:t>Standard Potential Tables</a:t>
            </a:r>
          </a:p>
        </p:txBody>
      </p:sp>
      <p:sp>
        <p:nvSpPr>
          <p:cNvPr id="119811" name="Rectangle 3">
            <a:extLst>
              <a:ext uri="{FF2B5EF4-FFF2-40B4-BE49-F238E27FC236}">
                <a16:creationId xmlns:a16="http://schemas.microsoft.com/office/drawing/2014/main" id="{9782B610-70F0-170D-FAAB-F4DEA85FA763}"/>
              </a:ext>
            </a:extLst>
          </p:cNvPr>
          <p:cNvSpPr>
            <a:spLocks noGrp="1" noRot="1" noChangeArrowheads="1"/>
          </p:cNvSpPr>
          <p:nvPr>
            <p:ph type="body" idx="1"/>
          </p:nvPr>
        </p:nvSpPr>
        <p:spPr>
          <a:xfrm>
            <a:off x="1825625" y="1600200"/>
            <a:ext cx="8540750" cy="762000"/>
          </a:xfrm>
        </p:spPr>
        <p:txBody>
          <a:bodyPr/>
          <a:lstStyle/>
          <a:p>
            <a:pPr eaLnBrk="1" hangingPunct="1">
              <a:buFont typeface="Wingdings 3" charset="2"/>
              <a:buNone/>
              <a:defRPr/>
            </a:pPr>
            <a:r>
              <a:rPr lang="en-US" altLang="pt-BR" sz="2000"/>
              <a:t>All of the equilibrium electrochemical data is cast in Standard Reduction Potential tables.</a:t>
            </a:r>
          </a:p>
        </p:txBody>
      </p:sp>
      <p:sp>
        <p:nvSpPr>
          <p:cNvPr id="52228" name="Text Box 4">
            <a:extLst>
              <a:ext uri="{FF2B5EF4-FFF2-40B4-BE49-F238E27FC236}">
                <a16:creationId xmlns:a16="http://schemas.microsoft.com/office/drawing/2014/main" id="{411AA418-1C57-2484-7C37-E938A265CDA3}"/>
              </a:ext>
            </a:extLst>
          </p:cNvPr>
          <p:cNvSpPr txBox="1">
            <a:spLocks noChangeArrowheads="1"/>
          </p:cNvSpPr>
          <p:nvPr/>
        </p:nvSpPr>
        <p:spPr bwMode="auto">
          <a:xfrm>
            <a:off x="2057400" y="2819401"/>
            <a:ext cx="381000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F</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2F</a:t>
            </a:r>
            <a:r>
              <a:rPr lang="en-US" altLang="pt-BR" sz="1800" baseline="30000"/>
              <a:t>–</a:t>
            </a:r>
            <a:r>
              <a:rPr lang="en-US" altLang="pt-BR" sz="1800"/>
              <a:t>		+2.87</a:t>
            </a:r>
          </a:p>
          <a:p>
            <a:pPr>
              <a:spcBef>
                <a:spcPct val="50000"/>
              </a:spcBef>
              <a:buClrTx/>
              <a:buSzTx/>
              <a:buFontTx/>
              <a:buNone/>
            </a:pPr>
            <a:r>
              <a:rPr lang="en-US" altLang="pt-BR" sz="1800"/>
              <a:t>Co</a:t>
            </a:r>
            <a:r>
              <a:rPr lang="en-US" altLang="pt-BR" sz="1800" baseline="30000"/>
              <a:t>3+</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Co</a:t>
            </a:r>
            <a:r>
              <a:rPr lang="en-US" altLang="pt-BR" sz="1800" baseline="30000"/>
              <a:t>2+ </a:t>
            </a:r>
            <a:r>
              <a:rPr lang="en-US" altLang="pt-BR" sz="1800"/>
              <a:t>		+1.81</a:t>
            </a:r>
          </a:p>
          <a:p>
            <a:pPr>
              <a:spcBef>
                <a:spcPct val="50000"/>
              </a:spcBef>
              <a:buClrTx/>
              <a:buSzTx/>
              <a:buFontTx/>
              <a:buNone/>
            </a:pPr>
            <a:r>
              <a:rPr lang="en-US" altLang="pt-BR" sz="1800"/>
              <a:t>Au</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Au</a:t>
            </a:r>
            <a:r>
              <a:rPr lang="en-US" altLang="pt-BR" sz="1800" baseline="30000"/>
              <a:t> </a:t>
            </a:r>
            <a:r>
              <a:rPr lang="en-US" altLang="pt-BR" sz="1800"/>
              <a:t>		+1.69</a:t>
            </a:r>
          </a:p>
          <a:p>
            <a:pPr>
              <a:spcBef>
                <a:spcPct val="50000"/>
              </a:spcBef>
              <a:buClrTx/>
              <a:buSzTx/>
              <a:buFontTx/>
              <a:buNone/>
            </a:pPr>
            <a:r>
              <a:rPr lang="en-US" altLang="pt-BR" sz="1800"/>
              <a:t>Ce</a:t>
            </a:r>
            <a:r>
              <a:rPr lang="en-US" altLang="pt-BR" sz="1800" baseline="30000"/>
              <a:t>4+</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Ce</a:t>
            </a:r>
            <a:r>
              <a:rPr lang="en-US" altLang="pt-BR" sz="1800" baseline="30000"/>
              <a:t>3+ </a:t>
            </a:r>
            <a:r>
              <a:rPr lang="en-US" altLang="pt-BR" sz="1800"/>
              <a:t>		+1.61</a:t>
            </a:r>
          </a:p>
          <a:p>
            <a:pPr>
              <a:spcBef>
                <a:spcPct val="50000"/>
              </a:spcBef>
              <a:buClrTx/>
              <a:buSzTx/>
              <a:buFontTx/>
              <a:buNone/>
            </a:pPr>
            <a:r>
              <a:rPr lang="en-US" altLang="pt-BR" sz="1800"/>
              <a:t>Br</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2Br</a:t>
            </a:r>
            <a:r>
              <a:rPr lang="en-US" altLang="pt-BR" sz="1800" baseline="30000"/>
              <a:t>–</a:t>
            </a:r>
            <a:r>
              <a:rPr lang="en-US" altLang="pt-BR" sz="1800"/>
              <a:t>		+1.09</a:t>
            </a:r>
          </a:p>
          <a:p>
            <a:pPr>
              <a:spcBef>
                <a:spcPct val="50000"/>
              </a:spcBef>
              <a:buClrTx/>
              <a:buSzTx/>
              <a:buFontTx/>
              <a:buNone/>
            </a:pPr>
            <a:r>
              <a:rPr lang="en-US" altLang="pt-BR" sz="1800"/>
              <a:t>Ag</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Ag</a:t>
            </a:r>
            <a:r>
              <a:rPr lang="en-US" altLang="pt-BR" sz="1800" baseline="30000"/>
              <a:t> </a:t>
            </a:r>
            <a:r>
              <a:rPr lang="en-US" altLang="pt-BR" sz="1800"/>
              <a:t>		+0.80</a:t>
            </a:r>
          </a:p>
          <a:p>
            <a:pPr>
              <a:spcBef>
                <a:spcPct val="50000"/>
              </a:spcBef>
              <a:buClrTx/>
              <a:buSzTx/>
              <a:buFontTx/>
              <a:buNone/>
            </a:pPr>
            <a:r>
              <a:rPr lang="en-US" altLang="pt-BR" sz="1800"/>
              <a:t>Cu</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Cu</a:t>
            </a:r>
            <a:r>
              <a:rPr lang="en-US" altLang="pt-BR" sz="1800" baseline="30000"/>
              <a:t> </a:t>
            </a:r>
            <a:r>
              <a:rPr lang="en-US" altLang="pt-BR" sz="1800"/>
              <a:t>		+0.34</a:t>
            </a:r>
          </a:p>
          <a:p>
            <a:pPr>
              <a:spcBef>
                <a:spcPct val="50000"/>
              </a:spcBef>
              <a:buClrTx/>
              <a:buSzTx/>
              <a:buFontTx/>
              <a:buNone/>
            </a:pPr>
            <a:r>
              <a:rPr lang="en-US" altLang="pt-BR" sz="1800"/>
              <a:t>AgCl + e</a:t>
            </a:r>
            <a:r>
              <a:rPr lang="en-US" altLang="pt-BR" sz="1800" baseline="30000"/>
              <a:t>–</a:t>
            </a:r>
            <a:r>
              <a:rPr lang="en-US" altLang="pt-BR" sz="1800"/>
              <a:t> </a:t>
            </a:r>
            <a:r>
              <a:rPr lang="en-US" altLang="pt-BR" sz="1800">
                <a:latin typeface="Symbol" panose="05050102010706020507" pitchFamily="18" charset="2"/>
              </a:rPr>
              <a:t>®</a:t>
            </a:r>
            <a:r>
              <a:rPr lang="en-US" altLang="pt-BR" sz="1800"/>
              <a:t> Ag + Cl</a:t>
            </a:r>
            <a:r>
              <a:rPr lang="en-US" altLang="pt-BR" sz="1800" baseline="30000"/>
              <a:t>– </a:t>
            </a:r>
            <a:r>
              <a:rPr lang="en-US" altLang="pt-BR" sz="1800"/>
              <a:t>	+0.22</a:t>
            </a:r>
          </a:p>
          <a:p>
            <a:pPr>
              <a:spcBef>
                <a:spcPct val="50000"/>
              </a:spcBef>
              <a:buClrTx/>
              <a:buSzTx/>
              <a:buFontTx/>
              <a:buNone/>
            </a:pPr>
            <a:r>
              <a:rPr lang="en-US" altLang="pt-BR" sz="1800"/>
              <a:t>Sn</a:t>
            </a:r>
            <a:r>
              <a:rPr lang="en-US" altLang="pt-BR" sz="1800" baseline="30000"/>
              <a:t>4+</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2+ </a:t>
            </a:r>
            <a:r>
              <a:rPr lang="en-US" altLang="pt-BR" sz="1800"/>
              <a:t>	+0.15</a:t>
            </a:r>
          </a:p>
        </p:txBody>
      </p:sp>
      <p:sp>
        <p:nvSpPr>
          <p:cNvPr id="52229" name="Text Box 5">
            <a:extLst>
              <a:ext uri="{FF2B5EF4-FFF2-40B4-BE49-F238E27FC236}">
                <a16:creationId xmlns:a16="http://schemas.microsoft.com/office/drawing/2014/main" id="{84060779-4976-8FFE-C5F2-FB5FB0BA8934}"/>
              </a:ext>
            </a:extLst>
          </p:cNvPr>
          <p:cNvSpPr txBox="1">
            <a:spLocks noChangeArrowheads="1"/>
          </p:cNvSpPr>
          <p:nvPr/>
        </p:nvSpPr>
        <p:spPr bwMode="auto">
          <a:xfrm>
            <a:off x="6477000" y="2819401"/>
            <a:ext cx="381000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2H</a:t>
            </a:r>
            <a:r>
              <a:rPr lang="en-US" altLang="pt-BR" sz="1800" baseline="30000"/>
              <a:t>+</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H</a:t>
            </a:r>
            <a:r>
              <a:rPr lang="en-US" altLang="pt-BR" sz="1800" baseline="-25000"/>
              <a:t>2</a:t>
            </a:r>
            <a:r>
              <a:rPr lang="en-US" altLang="pt-BR" sz="1800"/>
              <a:t>		0.0000</a:t>
            </a:r>
          </a:p>
          <a:p>
            <a:pPr>
              <a:spcBef>
                <a:spcPct val="50000"/>
              </a:spcBef>
              <a:buClrTx/>
              <a:buSzTx/>
              <a:buFontTx/>
              <a:buNone/>
            </a:pPr>
            <a:r>
              <a:rPr lang="en-US" altLang="pt-BR" sz="1800"/>
              <a:t>Pb</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Pb</a:t>
            </a:r>
            <a:r>
              <a:rPr lang="en-US" altLang="pt-BR" sz="1800" baseline="30000"/>
              <a:t> </a:t>
            </a:r>
            <a:r>
              <a:rPr lang="en-US" altLang="pt-BR" sz="1800"/>
              <a:t>		-0.13</a:t>
            </a:r>
          </a:p>
          <a:p>
            <a:pPr>
              <a:spcBef>
                <a:spcPct val="50000"/>
              </a:spcBef>
              <a:buClrTx/>
              <a:buSzTx/>
              <a:buFontTx/>
              <a:buNone/>
            </a:pPr>
            <a:r>
              <a:rPr lang="en-US" altLang="pt-BR" sz="1800"/>
              <a:t>Sn</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 </a:t>
            </a:r>
            <a:r>
              <a:rPr lang="en-US" altLang="pt-BR" sz="1800"/>
              <a:t>		-0.14</a:t>
            </a:r>
          </a:p>
          <a:p>
            <a:pPr>
              <a:spcBef>
                <a:spcPct val="50000"/>
              </a:spcBef>
              <a:buClrTx/>
              <a:buSzTx/>
              <a:buFontTx/>
              <a:buNone/>
            </a:pPr>
            <a:r>
              <a:rPr lang="en-US" altLang="pt-BR" sz="1800"/>
              <a:t>In</a:t>
            </a:r>
            <a:r>
              <a:rPr lang="en-US" altLang="pt-BR" sz="1800" baseline="30000"/>
              <a:t>3+</a:t>
            </a:r>
            <a:r>
              <a:rPr lang="en-US" altLang="pt-BR" sz="1800"/>
              <a:t> + 3e</a:t>
            </a:r>
            <a:r>
              <a:rPr lang="en-US" altLang="pt-BR" sz="1800" baseline="30000"/>
              <a:t>–</a:t>
            </a:r>
            <a:r>
              <a:rPr lang="en-US" altLang="pt-BR" sz="1800"/>
              <a:t> </a:t>
            </a:r>
            <a:r>
              <a:rPr lang="en-US" altLang="pt-BR" sz="1800">
                <a:latin typeface="Symbol" panose="05050102010706020507" pitchFamily="18" charset="2"/>
              </a:rPr>
              <a:t>®</a:t>
            </a:r>
            <a:r>
              <a:rPr lang="en-US" altLang="pt-BR" sz="1800"/>
              <a:t> In</a:t>
            </a:r>
            <a:r>
              <a:rPr lang="en-US" altLang="pt-BR" sz="1800" baseline="30000"/>
              <a:t> </a:t>
            </a:r>
            <a:r>
              <a:rPr lang="en-US" altLang="pt-BR" sz="1800"/>
              <a:t>		-0.34</a:t>
            </a:r>
          </a:p>
          <a:p>
            <a:pPr>
              <a:spcBef>
                <a:spcPct val="50000"/>
              </a:spcBef>
              <a:buClrTx/>
              <a:buSzTx/>
              <a:buFontTx/>
              <a:buNone/>
            </a:pPr>
            <a:r>
              <a:rPr lang="en-US" altLang="pt-BR" sz="1800"/>
              <a:t>Fe</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Fe		-0.44</a:t>
            </a:r>
          </a:p>
          <a:p>
            <a:pPr>
              <a:spcBef>
                <a:spcPct val="50000"/>
              </a:spcBef>
              <a:buClrTx/>
              <a:buSzTx/>
              <a:buFontTx/>
              <a:buNone/>
            </a:pPr>
            <a:r>
              <a:rPr lang="en-US" altLang="pt-BR" sz="1800"/>
              <a:t>Zn</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Zn</a:t>
            </a:r>
            <a:r>
              <a:rPr lang="en-US" altLang="pt-BR" sz="1800" baseline="30000"/>
              <a:t> </a:t>
            </a:r>
            <a:r>
              <a:rPr lang="en-US" altLang="pt-BR" sz="1800"/>
              <a:t>		-0.76</a:t>
            </a:r>
          </a:p>
          <a:p>
            <a:pPr>
              <a:spcBef>
                <a:spcPct val="50000"/>
              </a:spcBef>
              <a:buClrTx/>
              <a:buSzTx/>
              <a:buFontTx/>
              <a:buNone/>
            </a:pPr>
            <a:r>
              <a:rPr lang="en-US" altLang="pt-BR" sz="1800"/>
              <a:t>V</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V</a:t>
            </a:r>
            <a:r>
              <a:rPr lang="en-US" altLang="pt-BR" sz="1800" baseline="30000"/>
              <a:t> </a:t>
            </a:r>
            <a:r>
              <a:rPr lang="en-US" altLang="pt-BR" sz="1800"/>
              <a:t>		-1.19</a:t>
            </a:r>
          </a:p>
          <a:p>
            <a:pPr>
              <a:spcBef>
                <a:spcPct val="50000"/>
              </a:spcBef>
              <a:buClrTx/>
              <a:buSzTx/>
              <a:buFontTx/>
              <a:buNone/>
            </a:pPr>
            <a:r>
              <a:rPr lang="en-US" altLang="pt-BR" sz="1800"/>
              <a:t>Cs</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Cs		-2.92</a:t>
            </a:r>
          </a:p>
          <a:p>
            <a:pPr>
              <a:spcBef>
                <a:spcPct val="50000"/>
              </a:spcBef>
              <a:buClrTx/>
              <a:buSzTx/>
              <a:buFontTx/>
              <a:buNone/>
            </a:pPr>
            <a:r>
              <a:rPr lang="en-US" altLang="pt-BR" sz="1800"/>
              <a:t>Li</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Li	</a:t>
            </a:r>
            <a:r>
              <a:rPr lang="en-US" altLang="pt-BR" sz="1800" baseline="30000"/>
              <a:t> </a:t>
            </a:r>
            <a:r>
              <a:rPr lang="en-US" altLang="pt-BR" sz="1800"/>
              <a:t>	-3.05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2EB64AC-1AE3-2FF8-0913-70292E293A85}"/>
              </a:ext>
            </a:extLst>
          </p:cNvPr>
          <p:cNvSpPr>
            <a:spLocks noGrp="1" noRot="1" noChangeArrowheads="1"/>
          </p:cNvSpPr>
          <p:nvPr>
            <p:ph type="title"/>
          </p:nvPr>
        </p:nvSpPr>
        <p:spPr/>
        <p:txBody>
          <a:bodyPr/>
          <a:lstStyle/>
          <a:p>
            <a:pPr eaLnBrk="1" hangingPunct="1">
              <a:defRPr/>
            </a:pPr>
            <a:r>
              <a:rPr lang="en-US" altLang="pt-BR"/>
              <a:t>Fermi Level</a:t>
            </a:r>
          </a:p>
        </p:txBody>
      </p:sp>
      <p:sp>
        <p:nvSpPr>
          <p:cNvPr id="8195" name="Text Box 6">
            <a:extLst>
              <a:ext uri="{FF2B5EF4-FFF2-40B4-BE49-F238E27FC236}">
                <a16:creationId xmlns:a16="http://schemas.microsoft.com/office/drawing/2014/main" id="{A949DE34-FE8B-73FA-E945-B118EC684808}"/>
              </a:ext>
            </a:extLst>
          </p:cNvPr>
          <p:cNvSpPr txBox="1">
            <a:spLocks noChangeArrowheads="1"/>
          </p:cNvSpPr>
          <p:nvPr/>
        </p:nvSpPr>
        <p:spPr bwMode="auto">
          <a:xfrm>
            <a:off x="1770064" y="1335088"/>
            <a:ext cx="7629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 focus on the electrons near the filled/empty boundary.</a:t>
            </a:r>
          </a:p>
        </p:txBody>
      </p:sp>
      <p:grpSp>
        <p:nvGrpSpPr>
          <p:cNvPr id="28692" name="Group 20">
            <a:extLst>
              <a:ext uri="{FF2B5EF4-FFF2-40B4-BE49-F238E27FC236}">
                <a16:creationId xmlns:a16="http://schemas.microsoft.com/office/drawing/2014/main" id="{92F729E9-300C-8093-DFC0-F9ADA8C2BCB9}"/>
              </a:ext>
            </a:extLst>
          </p:cNvPr>
          <p:cNvGrpSpPr>
            <a:grpSpLocks/>
          </p:cNvGrpSpPr>
          <p:nvPr/>
        </p:nvGrpSpPr>
        <p:grpSpPr bwMode="auto">
          <a:xfrm>
            <a:off x="1566863" y="2465389"/>
            <a:ext cx="4400550" cy="1971675"/>
            <a:chOff x="27" y="1553"/>
            <a:chExt cx="2772" cy="1242"/>
          </a:xfrm>
        </p:grpSpPr>
        <p:sp>
          <p:nvSpPr>
            <p:cNvPr id="8207" name="Text Box 8">
              <a:extLst>
                <a:ext uri="{FF2B5EF4-FFF2-40B4-BE49-F238E27FC236}">
                  <a16:creationId xmlns:a16="http://schemas.microsoft.com/office/drawing/2014/main" id="{2DF4803F-A947-C8A3-C246-A52665B8512B}"/>
                </a:ext>
              </a:extLst>
            </p:cNvPr>
            <p:cNvSpPr txBox="1">
              <a:spLocks noChangeArrowheads="1"/>
            </p:cNvSpPr>
            <p:nvPr/>
          </p:nvSpPr>
          <p:spPr bwMode="auto">
            <a:xfrm>
              <a:off x="1584" y="2007"/>
              <a:ext cx="121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E=0 (vacuum level)</a:t>
              </a:r>
            </a:p>
          </p:txBody>
        </p:sp>
        <p:sp>
          <p:nvSpPr>
            <p:cNvPr id="8208" name="Text Box 9">
              <a:extLst>
                <a:ext uri="{FF2B5EF4-FFF2-40B4-BE49-F238E27FC236}">
                  <a16:creationId xmlns:a16="http://schemas.microsoft.com/office/drawing/2014/main" id="{832CCFBA-2D1A-38D0-8985-C3D5F2F92B36}"/>
                </a:ext>
              </a:extLst>
            </p:cNvPr>
            <p:cNvSpPr txBox="1">
              <a:spLocks noChangeArrowheads="1"/>
            </p:cNvSpPr>
            <p:nvPr/>
          </p:nvSpPr>
          <p:spPr bwMode="auto">
            <a:xfrm>
              <a:off x="1584" y="2583"/>
              <a:ext cx="10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25000"/>
                <a:t>F</a:t>
              </a:r>
              <a:r>
                <a:rPr lang="en-US" altLang="pt-BR" sz="1600"/>
                <a:t> (Fermi level)</a:t>
              </a:r>
            </a:p>
          </p:txBody>
        </p:sp>
        <p:sp>
          <p:nvSpPr>
            <p:cNvPr id="8209" name="Line 10">
              <a:extLst>
                <a:ext uri="{FF2B5EF4-FFF2-40B4-BE49-F238E27FC236}">
                  <a16:creationId xmlns:a16="http://schemas.microsoft.com/office/drawing/2014/main" id="{AB0061E5-09F1-0B52-AC42-DC17B5003F3E}"/>
                </a:ext>
              </a:extLst>
            </p:cNvPr>
            <p:cNvSpPr>
              <a:spLocks noChangeShapeType="1"/>
            </p:cNvSpPr>
            <p:nvPr/>
          </p:nvSpPr>
          <p:spPr bwMode="auto">
            <a:xfrm flipV="1">
              <a:off x="576" y="2112"/>
              <a:ext cx="0" cy="576"/>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Text Box 11">
              <a:extLst>
                <a:ext uri="{FF2B5EF4-FFF2-40B4-BE49-F238E27FC236}">
                  <a16:creationId xmlns:a16="http://schemas.microsoft.com/office/drawing/2014/main" id="{6190E6CF-C0D2-E810-6E65-F1B31C47D840}"/>
                </a:ext>
              </a:extLst>
            </p:cNvPr>
            <p:cNvSpPr txBox="1">
              <a:spLocks noChangeArrowheads="1"/>
            </p:cNvSpPr>
            <p:nvPr/>
          </p:nvSpPr>
          <p:spPr bwMode="auto">
            <a:xfrm>
              <a:off x="27" y="1553"/>
              <a:ext cx="650"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Minimum</a:t>
              </a:r>
            </a:p>
            <a:p>
              <a:pPr>
                <a:spcBef>
                  <a:spcPct val="0"/>
                </a:spcBef>
                <a:buClrTx/>
                <a:buSzTx/>
                <a:buFontTx/>
                <a:buNone/>
              </a:pPr>
              <a:r>
                <a:rPr lang="en-US" altLang="pt-BR" sz="1600"/>
                <a:t>energy to</a:t>
              </a:r>
            </a:p>
            <a:p>
              <a:pPr>
                <a:spcBef>
                  <a:spcPct val="0"/>
                </a:spcBef>
                <a:buClrTx/>
                <a:buSzTx/>
                <a:buFontTx/>
                <a:buNone/>
              </a:pPr>
              <a:r>
                <a:rPr lang="en-US" altLang="pt-BR" sz="1600"/>
                <a:t>remove</a:t>
              </a:r>
            </a:p>
            <a:p>
              <a:pPr>
                <a:spcBef>
                  <a:spcPct val="0"/>
                </a:spcBef>
                <a:buClrTx/>
                <a:buSzTx/>
                <a:buFontTx/>
                <a:buNone/>
              </a:pPr>
              <a:r>
                <a:rPr lang="en-US" altLang="pt-BR" sz="1600"/>
                <a:t>electron</a:t>
              </a:r>
            </a:p>
            <a:p>
              <a:pPr>
                <a:spcBef>
                  <a:spcPct val="0"/>
                </a:spcBef>
                <a:buClrTx/>
                <a:buSzTx/>
                <a:buFontTx/>
                <a:buNone/>
              </a:pPr>
              <a:r>
                <a:rPr lang="en-US" altLang="pt-BR" sz="1600"/>
                <a:t>from</a:t>
              </a:r>
            </a:p>
            <a:p>
              <a:pPr>
                <a:spcBef>
                  <a:spcPct val="0"/>
                </a:spcBef>
                <a:buClrTx/>
                <a:buSzTx/>
                <a:buFontTx/>
                <a:buNone/>
              </a:pPr>
              <a:r>
                <a:rPr lang="en-US" altLang="pt-BR" sz="1600"/>
                <a:t>sample</a:t>
              </a:r>
            </a:p>
          </p:txBody>
        </p:sp>
      </p:grpSp>
      <p:sp>
        <p:nvSpPr>
          <p:cNvPr id="28684" name="Text Box 12">
            <a:extLst>
              <a:ext uri="{FF2B5EF4-FFF2-40B4-BE49-F238E27FC236}">
                <a16:creationId xmlns:a16="http://schemas.microsoft.com/office/drawing/2014/main" id="{1C3113D8-899F-E16C-D548-B0BA377A98E4}"/>
              </a:ext>
            </a:extLst>
          </p:cNvPr>
          <p:cNvSpPr txBox="1">
            <a:spLocks noChangeArrowheads="1"/>
          </p:cNvSpPr>
          <p:nvPr/>
        </p:nvSpPr>
        <p:spPr bwMode="auto">
          <a:xfrm>
            <a:off x="1770064" y="1808163"/>
            <a:ext cx="8821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 each material’s energy state distribution is unique; different E</a:t>
            </a:r>
            <a:r>
              <a:rPr lang="en-US" altLang="pt-BR" sz="2400" baseline="-25000"/>
              <a:t>F</a:t>
            </a:r>
            <a:r>
              <a:rPr lang="en-US" altLang="pt-BR" sz="2400"/>
              <a:t>.</a:t>
            </a:r>
          </a:p>
        </p:txBody>
      </p:sp>
      <p:grpSp>
        <p:nvGrpSpPr>
          <p:cNvPr id="28690" name="Group 18">
            <a:extLst>
              <a:ext uri="{FF2B5EF4-FFF2-40B4-BE49-F238E27FC236}">
                <a16:creationId xmlns:a16="http://schemas.microsoft.com/office/drawing/2014/main" id="{18AEE75D-171C-A17C-ADD1-006853BBBC80}"/>
              </a:ext>
            </a:extLst>
          </p:cNvPr>
          <p:cNvGrpSpPr>
            <a:grpSpLocks/>
          </p:cNvGrpSpPr>
          <p:nvPr/>
        </p:nvGrpSpPr>
        <p:grpSpPr bwMode="auto">
          <a:xfrm>
            <a:off x="2667000" y="3352800"/>
            <a:ext cx="1282700" cy="2630488"/>
            <a:chOff x="720" y="2112"/>
            <a:chExt cx="808" cy="1657"/>
          </a:xfrm>
        </p:grpSpPr>
        <p:pic>
          <p:nvPicPr>
            <p:cNvPr id="8205" name="Picture 4" descr="&#10;Metal1.pic                                                     00036376 Macintosh                      B943B291:">
              <a:extLst>
                <a:ext uri="{FF2B5EF4-FFF2-40B4-BE49-F238E27FC236}">
                  <a16:creationId xmlns:a16="http://schemas.microsoft.com/office/drawing/2014/main" id="{3D66E01B-B007-7C49-1EA3-F6B62232A5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2112"/>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Text Box 13">
              <a:extLst>
                <a:ext uri="{FF2B5EF4-FFF2-40B4-BE49-F238E27FC236}">
                  <a16:creationId xmlns:a16="http://schemas.microsoft.com/office/drawing/2014/main" id="{20E0D8A0-E8E9-96BD-B90A-8EB20E346BB5}"/>
                </a:ext>
              </a:extLst>
            </p:cNvPr>
            <p:cNvSpPr txBox="1">
              <a:spLocks noChangeArrowheads="1"/>
            </p:cNvSpPr>
            <p:nvPr/>
          </p:nvSpPr>
          <p:spPr bwMode="auto">
            <a:xfrm>
              <a:off x="781" y="3481"/>
              <a:ext cx="7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Metal 1</a:t>
              </a:r>
            </a:p>
          </p:txBody>
        </p:sp>
      </p:grpSp>
      <p:grpSp>
        <p:nvGrpSpPr>
          <p:cNvPr id="28691" name="Group 19">
            <a:extLst>
              <a:ext uri="{FF2B5EF4-FFF2-40B4-BE49-F238E27FC236}">
                <a16:creationId xmlns:a16="http://schemas.microsoft.com/office/drawing/2014/main" id="{DE1A6154-9B5C-1940-EF00-5009C27E8375}"/>
              </a:ext>
            </a:extLst>
          </p:cNvPr>
          <p:cNvGrpSpPr>
            <a:grpSpLocks/>
          </p:cNvGrpSpPr>
          <p:nvPr/>
        </p:nvGrpSpPr>
        <p:grpSpPr bwMode="auto">
          <a:xfrm>
            <a:off x="7696200" y="3352800"/>
            <a:ext cx="1282700" cy="2630488"/>
            <a:chOff x="3888" y="2112"/>
            <a:chExt cx="808" cy="1657"/>
          </a:xfrm>
        </p:grpSpPr>
        <p:pic>
          <p:nvPicPr>
            <p:cNvPr id="8203" name="Picture 5" descr="&#10;Metal2.pic                                                     00036376 Macintosh                      B943B291:">
              <a:extLst>
                <a:ext uri="{FF2B5EF4-FFF2-40B4-BE49-F238E27FC236}">
                  <a16:creationId xmlns:a16="http://schemas.microsoft.com/office/drawing/2014/main" id="{0340BFEE-9EC4-D453-24CE-9F6289EA30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8" y="2112"/>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Text Box 14">
              <a:extLst>
                <a:ext uri="{FF2B5EF4-FFF2-40B4-BE49-F238E27FC236}">
                  <a16:creationId xmlns:a16="http://schemas.microsoft.com/office/drawing/2014/main" id="{F7FAB98D-0C59-ABA2-B3BE-F61349D3C01C}"/>
                </a:ext>
              </a:extLst>
            </p:cNvPr>
            <p:cNvSpPr txBox="1">
              <a:spLocks noChangeArrowheads="1"/>
            </p:cNvSpPr>
            <p:nvPr/>
          </p:nvSpPr>
          <p:spPr bwMode="auto">
            <a:xfrm>
              <a:off x="3949" y="3481"/>
              <a:ext cx="7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Metal 2</a:t>
              </a:r>
            </a:p>
          </p:txBody>
        </p:sp>
      </p:grpSp>
      <p:sp>
        <p:nvSpPr>
          <p:cNvPr id="28687" name="Text Box 15">
            <a:extLst>
              <a:ext uri="{FF2B5EF4-FFF2-40B4-BE49-F238E27FC236}">
                <a16:creationId xmlns:a16="http://schemas.microsoft.com/office/drawing/2014/main" id="{9DCD44F3-50E3-0E61-6535-C08883BC2271}"/>
              </a:ext>
            </a:extLst>
          </p:cNvPr>
          <p:cNvSpPr txBox="1">
            <a:spLocks noChangeArrowheads="1"/>
          </p:cNvSpPr>
          <p:nvPr/>
        </p:nvSpPr>
        <p:spPr bwMode="auto">
          <a:xfrm>
            <a:off x="9034464" y="3829050"/>
            <a:ext cx="1590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a:t>
            </a:r>
            <a:r>
              <a:rPr lang="en-US" altLang="pt-BR" sz="1600" baseline="-25000"/>
              <a:t>F</a:t>
            </a:r>
            <a:r>
              <a:rPr lang="en-US" altLang="pt-BR" sz="1600"/>
              <a:t> (Fermi level)</a:t>
            </a:r>
          </a:p>
        </p:txBody>
      </p:sp>
      <p:sp>
        <p:nvSpPr>
          <p:cNvPr id="28688" name="Text Box 16">
            <a:extLst>
              <a:ext uri="{FF2B5EF4-FFF2-40B4-BE49-F238E27FC236}">
                <a16:creationId xmlns:a16="http://schemas.microsoft.com/office/drawing/2014/main" id="{59C986AA-E9E0-10CA-893B-B0D0EC18AB35}"/>
              </a:ext>
            </a:extLst>
          </p:cNvPr>
          <p:cNvSpPr txBox="1">
            <a:spLocks noChangeArrowheads="1"/>
          </p:cNvSpPr>
          <p:nvPr/>
        </p:nvSpPr>
        <p:spPr bwMode="auto">
          <a:xfrm>
            <a:off x="1905001" y="5949951"/>
            <a:ext cx="8289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800"/>
              <a:t>• the closer an electron is to the vacuum level, the weaker it is bound to the solid</a:t>
            </a:r>
          </a:p>
        </p:txBody>
      </p:sp>
      <p:sp>
        <p:nvSpPr>
          <p:cNvPr id="28689" name="Text Box 17">
            <a:extLst>
              <a:ext uri="{FF2B5EF4-FFF2-40B4-BE49-F238E27FC236}">
                <a16:creationId xmlns:a16="http://schemas.microsoft.com/office/drawing/2014/main" id="{B86F17E9-67E3-4A3F-7952-7DC90472FF36}"/>
              </a:ext>
            </a:extLst>
          </p:cNvPr>
          <p:cNvSpPr txBox="1">
            <a:spLocks noChangeArrowheads="1"/>
          </p:cNvSpPr>
          <p:nvPr/>
        </p:nvSpPr>
        <p:spPr bwMode="auto">
          <a:xfrm>
            <a:off x="1905000" y="6248401"/>
            <a:ext cx="4044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latin typeface="Times" panose="02020603050405020304" pitchFamily="18" charset="0"/>
              </a:rPr>
              <a:t>• or, the more energetic is the electron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86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86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868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86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286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2868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28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autoUpdateAnimBg="0"/>
      <p:bldP spid="28687" grpId="0" autoUpdateAnimBg="0"/>
      <p:bldP spid="28688" grpId="0" autoUpdateAnimBg="0"/>
      <p:bldP spid="28689"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5" name="Rectangle 9">
            <a:extLst>
              <a:ext uri="{FF2B5EF4-FFF2-40B4-BE49-F238E27FC236}">
                <a16:creationId xmlns:a16="http://schemas.microsoft.com/office/drawing/2014/main" id="{B4526C8F-BF5D-D986-6BE4-E11B64251100}"/>
              </a:ext>
            </a:extLst>
          </p:cNvPr>
          <p:cNvSpPr>
            <a:spLocks noChangeArrowheads="1"/>
          </p:cNvSpPr>
          <p:nvPr/>
        </p:nvSpPr>
        <p:spPr bwMode="auto">
          <a:xfrm>
            <a:off x="1981200" y="4114800"/>
            <a:ext cx="3657600" cy="381000"/>
          </a:xfrm>
          <a:prstGeom prst="rect">
            <a:avLst/>
          </a:prstGeom>
          <a:solidFill>
            <a:srgbClr val="556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121866" name="Rectangle 10">
            <a:extLst>
              <a:ext uri="{FF2B5EF4-FFF2-40B4-BE49-F238E27FC236}">
                <a16:creationId xmlns:a16="http://schemas.microsoft.com/office/drawing/2014/main" id="{B9BAE5B3-A75C-8B73-F7B3-967C37ABFCAE}"/>
              </a:ext>
            </a:extLst>
          </p:cNvPr>
          <p:cNvSpPr>
            <a:spLocks noChangeArrowheads="1"/>
          </p:cNvSpPr>
          <p:nvPr/>
        </p:nvSpPr>
        <p:spPr bwMode="auto">
          <a:xfrm>
            <a:off x="6553200" y="1905000"/>
            <a:ext cx="3352800" cy="381000"/>
          </a:xfrm>
          <a:prstGeom prst="rect">
            <a:avLst/>
          </a:prstGeom>
          <a:solidFill>
            <a:srgbClr val="556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121864" name="Rectangle 8">
            <a:extLst>
              <a:ext uri="{FF2B5EF4-FFF2-40B4-BE49-F238E27FC236}">
                <a16:creationId xmlns:a16="http://schemas.microsoft.com/office/drawing/2014/main" id="{4A41CB23-1230-D3E4-A77E-04BB57BE545B}"/>
              </a:ext>
            </a:extLst>
          </p:cNvPr>
          <p:cNvSpPr>
            <a:spLocks noChangeArrowheads="1"/>
          </p:cNvSpPr>
          <p:nvPr/>
        </p:nvSpPr>
        <p:spPr bwMode="auto">
          <a:xfrm>
            <a:off x="6553200" y="1633538"/>
            <a:ext cx="3581400" cy="304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121863" name="Rectangle 7">
            <a:extLst>
              <a:ext uri="{FF2B5EF4-FFF2-40B4-BE49-F238E27FC236}">
                <a16:creationId xmlns:a16="http://schemas.microsoft.com/office/drawing/2014/main" id="{4C30B21A-DFF8-BBB6-1C64-D3AD81314673}"/>
              </a:ext>
            </a:extLst>
          </p:cNvPr>
          <p:cNvSpPr>
            <a:spLocks noChangeArrowheads="1"/>
          </p:cNvSpPr>
          <p:nvPr/>
        </p:nvSpPr>
        <p:spPr bwMode="auto">
          <a:xfrm>
            <a:off x="1981200" y="2514600"/>
            <a:ext cx="3581400" cy="304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121858" name="Rectangle 2">
            <a:extLst>
              <a:ext uri="{FF2B5EF4-FFF2-40B4-BE49-F238E27FC236}">
                <a16:creationId xmlns:a16="http://schemas.microsoft.com/office/drawing/2014/main" id="{0F05C7E7-4499-F10D-74DE-CD27F6E1ED47}"/>
              </a:ext>
            </a:extLst>
          </p:cNvPr>
          <p:cNvSpPr>
            <a:spLocks noGrp="1" noRot="1" noChangeArrowheads="1"/>
          </p:cNvSpPr>
          <p:nvPr>
            <p:ph type="title"/>
          </p:nvPr>
        </p:nvSpPr>
        <p:spPr/>
        <p:txBody>
          <a:bodyPr/>
          <a:lstStyle/>
          <a:p>
            <a:pPr eaLnBrk="1" hangingPunct="1">
              <a:defRPr/>
            </a:pPr>
            <a:r>
              <a:rPr lang="en-US" altLang="pt-BR"/>
              <a:t>Using the Tables</a:t>
            </a:r>
          </a:p>
        </p:txBody>
      </p:sp>
      <p:sp>
        <p:nvSpPr>
          <p:cNvPr id="121859" name="Rectangle 3">
            <a:extLst>
              <a:ext uri="{FF2B5EF4-FFF2-40B4-BE49-F238E27FC236}">
                <a16:creationId xmlns:a16="http://schemas.microsoft.com/office/drawing/2014/main" id="{7CE6B6C1-BF80-AEA9-CC22-4D1AB7B9479D}"/>
              </a:ext>
            </a:extLst>
          </p:cNvPr>
          <p:cNvSpPr>
            <a:spLocks noGrp="1" noRot="1" noChangeArrowheads="1"/>
          </p:cNvSpPr>
          <p:nvPr>
            <p:ph type="body" idx="1"/>
          </p:nvPr>
        </p:nvSpPr>
        <p:spPr>
          <a:xfrm>
            <a:off x="6477001" y="1600200"/>
            <a:ext cx="3889375" cy="762000"/>
          </a:xfrm>
        </p:spPr>
        <p:txBody>
          <a:bodyPr/>
          <a:lstStyle/>
          <a:p>
            <a:pPr eaLnBrk="1" hangingPunct="1">
              <a:buFont typeface="Wingdings 3" charset="2"/>
              <a:buNone/>
              <a:defRPr/>
            </a:pPr>
            <a:r>
              <a:rPr lang="en-US" altLang="pt-BR" sz="1800"/>
              <a:t>• choose one reaction for reduction</a:t>
            </a:r>
          </a:p>
          <a:p>
            <a:pPr eaLnBrk="1" hangingPunct="1">
              <a:buFont typeface="Wingdings 3" charset="2"/>
              <a:buNone/>
              <a:defRPr/>
            </a:pPr>
            <a:r>
              <a:rPr lang="en-US" altLang="pt-BR" sz="1800"/>
              <a:t>• choose another for oxidation</a:t>
            </a:r>
          </a:p>
        </p:txBody>
      </p:sp>
      <p:sp>
        <p:nvSpPr>
          <p:cNvPr id="53256" name="Text Box 4">
            <a:extLst>
              <a:ext uri="{FF2B5EF4-FFF2-40B4-BE49-F238E27FC236}">
                <a16:creationId xmlns:a16="http://schemas.microsoft.com/office/drawing/2014/main" id="{87477A92-82AC-4C59-3DC7-38AAA02A9EAE}"/>
              </a:ext>
            </a:extLst>
          </p:cNvPr>
          <p:cNvSpPr txBox="1">
            <a:spLocks noChangeArrowheads="1"/>
          </p:cNvSpPr>
          <p:nvPr/>
        </p:nvSpPr>
        <p:spPr bwMode="auto">
          <a:xfrm>
            <a:off x="2057400" y="1676401"/>
            <a:ext cx="381000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F</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2F</a:t>
            </a:r>
            <a:r>
              <a:rPr lang="en-US" altLang="pt-BR" sz="1800" baseline="30000"/>
              <a:t>–</a:t>
            </a:r>
            <a:r>
              <a:rPr lang="en-US" altLang="pt-BR" sz="1800"/>
              <a:t>		+2.87</a:t>
            </a:r>
          </a:p>
          <a:p>
            <a:pPr>
              <a:spcBef>
                <a:spcPct val="50000"/>
              </a:spcBef>
              <a:buClrTx/>
              <a:buSzTx/>
              <a:buFontTx/>
              <a:buNone/>
            </a:pPr>
            <a:r>
              <a:rPr lang="en-US" altLang="pt-BR" sz="1800"/>
              <a:t>Co</a:t>
            </a:r>
            <a:r>
              <a:rPr lang="en-US" altLang="pt-BR" sz="1800" baseline="30000"/>
              <a:t>3+</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Co</a:t>
            </a:r>
            <a:r>
              <a:rPr lang="en-US" altLang="pt-BR" sz="1800" baseline="30000"/>
              <a:t>2+ </a:t>
            </a:r>
            <a:r>
              <a:rPr lang="en-US" altLang="pt-BR" sz="1800"/>
              <a:t>		+1.81</a:t>
            </a:r>
          </a:p>
          <a:p>
            <a:pPr>
              <a:spcBef>
                <a:spcPct val="50000"/>
              </a:spcBef>
              <a:buClrTx/>
              <a:buSzTx/>
              <a:buFontTx/>
              <a:buNone/>
            </a:pPr>
            <a:r>
              <a:rPr lang="en-US" altLang="pt-BR" sz="1800"/>
              <a:t>Au</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Au</a:t>
            </a:r>
            <a:r>
              <a:rPr lang="en-US" altLang="pt-BR" sz="1800" baseline="30000"/>
              <a:t> </a:t>
            </a:r>
            <a:r>
              <a:rPr lang="en-US" altLang="pt-BR" sz="1800"/>
              <a:t>		+1.69</a:t>
            </a:r>
          </a:p>
          <a:p>
            <a:pPr>
              <a:spcBef>
                <a:spcPct val="50000"/>
              </a:spcBef>
              <a:buClrTx/>
              <a:buSzTx/>
              <a:buFontTx/>
              <a:buNone/>
            </a:pPr>
            <a:r>
              <a:rPr lang="en-US" altLang="pt-BR" sz="1800"/>
              <a:t>Ce</a:t>
            </a:r>
            <a:r>
              <a:rPr lang="en-US" altLang="pt-BR" sz="1800" baseline="30000"/>
              <a:t>4+</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Ce</a:t>
            </a:r>
            <a:r>
              <a:rPr lang="en-US" altLang="pt-BR" sz="1800" baseline="30000"/>
              <a:t>3+ </a:t>
            </a:r>
            <a:r>
              <a:rPr lang="en-US" altLang="pt-BR" sz="1800"/>
              <a:t>		+1.61</a:t>
            </a:r>
          </a:p>
          <a:p>
            <a:pPr>
              <a:spcBef>
                <a:spcPct val="50000"/>
              </a:spcBef>
              <a:buClrTx/>
              <a:buSzTx/>
              <a:buFontTx/>
              <a:buNone/>
            </a:pPr>
            <a:r>
              <a:rPr lang="en-US" altLang="pt-BR" sz="1800"/>
              <a:t>Br</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2Br</a:t>
            </a:r>
            <a:r>
              <a:rPr lang="en-US" altLang="pt-BR" sz="1800" baseline="30000"/>
              <a:t>–</a:t>
            </a:r>
            <a:r>
              <a:rPr lang="en-US" altLang="pt-BR" sz="1800"/>
              <a:t>		+1.09</a:t>
            </a:r>
          </a:p>
          <a:p>
            <a:pPr>
              <a:spcBef>
                <a:spcPct val="50000"/>
              </a:spcBef>
              <a:buClrTx/>
              <a:buSzTx/>
              <a:buFontTx/>
              <a:buNone/>
            </a:pPr>
            <a:r>
              <a:rPr lang="en-US" altLang="pt-BR" sz="1800"/>
              <a:t>Ag</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Ag</a:t>
            </a:r>
            <a:r>
              <a:rPr lang="en-US" altLang="pt-BR" sz="1800" baseline="30000"/>
              <a:t> </a:t>
            </a:r>
            <a:r>
              <a:rPr lang="en-US" altLang="pt-BR" sz="1800"/>
              <a:t>		+0.80</a:t>
            </a:r>
          </a:p>
          <a:p>
            <a:pPr>
              <a:spcBef>
                <a:spcPct val="50000"/>
              </a:spcBef>
              <a:buClrTx/>
              <a:buSzTx/>
              <a:buFontTx/>
              <a:buNone/>
            </a:pPr>
            <a:r>
              <a:rPr lang="en-US" altLang="pt-BR" sz="1800"/>
              <a:t>Cu</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Cu</a:t>
            </a:r>
            <a:r>
              <a:rPr lang="en-US" altLang="pt-BR" sz="1800" baseline="30000"/>
              <a:t> </a:t>
            </a:r>
            <a:r>
              <a:rPr lang="en-US" altLang="pt-BR" sz="1800"/>
              <a:t>		+0.34</a:t>
            </a:r>
          </a:p>
          <a:p>
            <a:pPr>
              <a:spcBef>
                <a:spcPct val="50000"/>
              </a:spcBef>
              <a:buClrTx/>
              <a:buSzTx/>
              <a:buFontTx/>
              <a:buNone/>
            </a:pPr>
            <a:r>
              <a:rPr lang="en-US" altLang="pt-BR" sz="1800"/>
              <a:t>AgCl + e</a:t>
            </a:r>
            <a:r>
              <a:rPr lang="en-US" altLang="pt-BR" sz="1800" baseline="30000"/>
              <a:t>–</a:t>
            </a:r>
            <a:r>
              <a:rPr lang="en-US" altLang="pt-BR" sz="1800"/>
              <a:t> </a:t>
            </a:r>
            <a:r>
              <a:rPr lang="en-US" altLang="pt-BR" sz="1800">
                <a:latin typeface="Symbol" panose="05050102010706020507" pitchFamily="18" charset="2"/>
              </a:rPr>
              <a:t>®</a:t>
            </a:r>
            <a:r>
              <a:rPr lang="en-US" altLang="pt-BR" sz="1800"/>
              <a:t> Ag + Cl</a:t>
            </a:r>
            <a:r>
              <a:rPr lang="en-US" altLang="pt-BR" sz="1800" baseline="30000"/>
              <a:t>– </a:t>
            </a:r>
            <a:r>
              <a:rPr lang="en-US" altLang="pt-BR" sz="1800"/>
              <a:t>	+0.22</a:t>
            </a:r>
          </a:p>
          <a:p>
            <a:pPr>
              <a:spcBef>
                <a:spcPct val="50000"/>
              </a:spcBef>
              <a:buClrTx/>
              <a:buSzTx/>
              <a:buFontTx/>
              <a:buNone/>
            </a:pPr>
            <a:r>
              <a:rPr lang="en-US" altLang="pt-BR" sz="1800"/>
              <a:t>Sn</a:t>
            </a:r>
            <a:r>
              <a:rPr lang="en-US" altLang="pt-BR" sz="1800" baseline="30000"/>
              <a:t>4+</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2+ </a:t>
            </a:r>
            <a:r>
              <a:rPr lang="en-US" altLang="pt-BR" sz="1800"/>
              <a:t>	+0.15</a:t>
            </a:r>
          </a:p>
        </p:txBody>
      </p:sp>
      <p:sp>
        <p:nvSpPr>
          <p:cNvPr id="121867" name="Text Box 11">
            <a:extLst>
              <a:ext uri="{FF2B5EF4-FFF2-40B4-BE49-F238E27FC236}">
                <a16:creationId xmlns:a16="http://schemas.microsoft.com/office/drawing/2014/main" id="{F7A4E742-D5C0-256F-1CE7-1C005E145166}"/>
              </a:ext>
            </a:extLst>
          </p:cNvPr>
          <p:cNvSpPr txBox="1">
            <a:spLocks noChangeArrowheads="1"/>
          </p:cNvSpPr>
          <p:nvPr/>
        </p:nvSpPr>
        <p:spPr bwMode="auto">
          <a:xfrm>
            <a:off x="6553200" y="3276601"/>
            <a:ext cx="388620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hlink"/>
              </a:buClr>
              <a:buSzPct val="80000"/>
              <a:buFont typeface="Wingdings 3" charset="2"/>
              <a:buNone/>
              <a:defRPr/>
            </a:pPr>
            <a:r>
              <a:rPr lang="en-US" altLang="pt-BR">
                <a:effectLst>
                  <a:outerShdw blurRad="38100" dist="38100" dir="2700000" algn="tl">
                    <a:srgbClr val="000000"/>
                  </a:outerShdw>
                </a:effectLst>
                <a:latin typeface="Arial" charset="0"/>
              </a:rPr>
              <a:t>Overall Reaction:</a:t>
            </a:r>
          </a:p>
          <a:p>
            <a:pPr eaLnBrk="1" hangingPunct="1">
              <a:spcBef>
                <a:spcPct val="20000"/>
              </a:spcBef>
              <a:buClr>
                <a:schemeClr val="hlink"/>
              </a:buClr>
              <a:buSzPct val="80000"/>
              <a:buFont typeface="Wingdings 3" charset="2"/>
              <a:buNone/>
              <a:defRPr/>
            </a:pPr>
            <a:r>
              <a:rPr lang="en-US" altLang="pt-BR">
                <a:effectLst>
                  <a:outerShdw blurRad="38100" dist="38100" dir="2700000" algn="tl">
                    <a:srgbClr val="000000"/>
                  </a:outerShdw>
                </a:effectLst>
                <a:latin typeface="Arial" charset="0"/>
              </a:rPr>
              <a:t>2Au</a:t>
            </a:r>
            <a:r>
              <a:rPr lang="en-US" altLang="pt-BR" baseline="30000">
                <a:effectLst>
                  <a:outerShdw blurRad="38100" dist="38100" dir="2700000" algn="tl">
                    <a:srgbClr val="000000"/>
                  </a:outerShdw>
                </a:effectLst>
                <a:latin typeface="Arial" charset="0"/>
              </a:rPr>
              <a:t>+</a:t>
            </a:r>
            <a:r>
              <a:rPr lang="en-US" altLang="pt-BR">
                <a:effectLst>
                  <a:outerShdw blurRad="38100" dist="38100" dir="2700000" algn="tl">
                    <a:srgbClr val="000000"/>
                  </a:outerShdw>
                </a:effectLst>
                <a:latin typeface="Arial" charset="0"/>
              </a:rPr>
              <a:t> + Cu </a:t>
            </a:r>
            <a:r>
              <a:rPr lang="en-US" altLang="pt-BR">
                <a:effectLst>
                  <a:outerShdw blurRad="38100" dist="38100" dir="2700000" algn="tl">
                    <a:srgbClr val="000000"/>
                  </a:outerShdw>
                </a:effectLst>
                <a:latin typeface="Symbol" charset="2"/>
              </a:rPr>
              <a:t>®</a:t>
            </a:r>
            <a:r>
              <a:rPr lang="en-US" altLang="pt-BR">
                <a:effectLst>
                  <a:outerShdw blurRad="38100" dist="38100" dir="2700000" algn="tl">
                    <a:srgbClr val="000000"/>
                  </a:outerShdw>
                </a:effectLst>
                <a:latin typeface="Arial" charset="0"/>
              </a:rPr>
              <a:t> Cu </a:t>
            </a:r>
            <a:r>
              <a:rPr lang="en-US" altLang="pt-BR" baseline="30000">
                <a:effectLst>
                  <a:outerShdw blurRad="38100" dist="38100" dir="2700000" algn="tl">
                    <a:srgbClr val="000000"/>
                  </a:outerShdw>
                </a:effectLst>
                <a:latin typeface="Arial" charset="0"/>
              </a:rPr>
              <a:t>2+</a:t>
            </a:r>
            <a:r>
              <a:rPr lang="en-US" altLang="pt-BR">
                <a:effectLst>
                  <a:outerShdw blurRad="38100" dist="38100" dir="2700000" algn="tl">
                    <a:srgbClr val="000000"/>
                  </a:outerShdw>
                </a:effectLst>
                <a:latin typeface="Arial" charset="0"/>
              </a:rPr>
              <a:t> + 2Au</a:t>
            </a:r>
          </a:p>
        </p:txBody>
      </p:sp>
      <p:sp>
        <p:nvSpPr>
          <p:cNvPr id="121868" name="Text Box 12">
            <a:extLst>
              <a:ext uri="{FF2B5EF4-FFF2-40B4-BE49-F238E27FC236}">
                <a16:creationId xmlns:a16="http://schemas.microsoft.com/office/drawing/2014/main" id="{EF986C70-FBF9-EFE8-966E-248093886CD7}"/>
              </a:ext>
            </a:extLst>
          </p:cNvPr>
          <p:cNvSpPr txBox="1">
            <a:spLocks noChangeArrowheads="1"/>
          </p:cNvSpPr>
          <p:nvPr/>
        </p:nvSpPr>
        <p:spPr bwMode="auto">
          <a:xfrm>
            <a:off x="6553200" y="2438401"/>
            <a:ext cx="3505200" cy="69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eaLnBrk="1" hangingPunct="1">
              <a:buFont typeface="Wingdings 3" panose="05040102010807070707" pitchFamily="18" charset="2"/>
              <a:buNone/>
            </a:pPr>
            <a:r>
              <a:rPr lang="en-US" altLang="pt-BR" sz="1800"/>
              <a:t>Au</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Au</a:t>
            </a:r>
          </a:p>
          <a:p>
            <a:pPr eaLnBrk="1" hangingPunct="1">
              <a:buFont typeface="Wingdings 3" panose="05040102010807070707" pitchFamily="18" charset="2"/>
              <a:buNone/>
            </a:pPr>
            <a:r>
              <a:rPr lang="en-US" altLang="pt-BR" sz="1800"/>
              <a:t>Cu </a:t>
            </a:r>
            <a:r>
              <a:rPr lang="en-US" altLang="pt-BR" sz="1800">
                <a:latin typeface="Symbol" panose="05050102010706020507" pitchFamily="18" charset="2"/>
              </a:rPr>
              <a:t>®</a:t>
            </a:r>
            <a:r>
              <a:rPr lang="en-US" altLang="pt-BR" sz="1800"/>
              <a:t> Cu</a:t>
            </a:r>
            <a:r>
              <a:rPr lang="en-US" altLang="pt-BR" sz="1800" baseline="30000"/>
              <a:t>2+</a:t>
            </a:r>
            <a:r>
              <a:rPr lang="en-US" altLang="pt-BR" sz="1800"/>
              <a:t> + 2e</a:t>
            </a:r>
            <a:r>
              <a:rPr lang="en-US" altLang="pt-BR" sz="1800" baseline="30000"/>
              <a:t>–</a:t>
            </a:r>
          </a:p>
        </p:txBody>
      </p:sp>
      <p:sp>
        <p:nvSpPr>
          <p:cNvPr id="121870" name="Text Box 14">
            <a:extLst>
              <a:ext uri="{FF2B5EF4-FFF2-40B4-BE49-F238E27FC236}">
                <a16:creationId xmlns:a16="http://schemas.microsoft.com/office/drawing/2014/main" id="{C470F421-5C76-2285-D8A5-0F0F1ED3E479}"/>
              </a:ext>
            </a:extLst>
          </p:cNvPr>
          <p:cNvSpPr txBox="1">
            <a:spLocks noChangeArrowheads="1"/>
          </p:cNvSpPr>
          <p:nvPr/>
        </p:nvSpPr>
        <p:spPr bwMode="auto">
          <a:xfrm>
            <a:off x="6553200" y="4419601"/>
            <a:ext cx="3352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Cell potential E:</a:t>
            </a:r>
          </a:p>
          <a:p>
            <a:pPr>
              <a:spcBef>
                <a:spcPct val="50000"/>
              </a:spcBef>
              <a:buClrTx/>
              <a:buSzTx/>
              <a:buFontTx/>
              <a:buNone/>
            </a:pPr>
            <a:r>
              <a:rPr lang="en-US" altLang="pt-BR" sz="1800"/>
              <a:t>E = +1.69  - 0.34 = +1.35 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9184000" presetClass="entr" presetSubtype="140101840" fill="hold" nodeType="clickEffect">
                                  <p:stCondLst>
                                    <p:cond delay="0"/>
                                  </p:stCondLst>
                                  <p:childTnLst>
                                    <p:set>
                                      <p:cBhvr>
                                        <p:cTn id="6" dur="1" fill="hold">
                                          <p:stCondLst>
                                            <p:cond delay="499"/>
                                          </p:stCondLst>
                                        </p:cTn>
                                        <p:tgtEl>
                                          <p:spTgt spid="1218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39184000" presetClass="entr" presetSubtype="140101888" fill="hold" nodeType="clickEffect">
                                  <p:stCondLst>
                                    <p:cond delay="0"/>
                                  </p:stCondLst>
                                  <p:childTnLst>
                                    <p:set>
                                      <p:cBhvr>
                                        <p:cTn id="10" dur="1" fill="hold">
                                          <p:stCondLst>
                                            <p:cond delay="499"/>
                                          </p:stCondLst>
                                        </p:cTn>
                                        <p:tgtEl>
                                          <p:spTgt spid="1218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39184000" presetClass="entr" presetSubtype="140101800" fill="hold" nodeType="clickEffect">
                                  <p:stCondLst>
                                    <p:cond delay="0"/>
                                  </p:stCondLst>
                                  <p:childTnLst>
                                    <p:set>
                                      <p:cBhvr>
                                        <p:cTn id="14" dur="1" fill="hold">
                                          <p:stCondLst>
                                            <p:cond delay="499"/>
                                          </p:stCondLst>
                                        </p:cTn>
                                        <p:tgtEl>
                                          <p:spTgt spid="12186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39184000" presetClass="entr" presetSubtype="140101760" fill="hold" nodeType="clickEffect">
                                  <p:stCondLst>
                                    <p:cond delay="0"/>
                                  </p:stCondLst>
                                  <p:childTnLst>
                                    <p:set>
                                      <p:cBhvr>
                                        <p:cTn id="18" dur="1" fill="hold">
                                          <p:stCondLst>
                                            <p:cond delay="499"/>
                                          </p:stCondLst>
                                        </p:cTn>
                                        <p:tgtEl>
                                          <p:spTgt spid="12186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2186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2186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21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5" grpId="0" animBg="1"/>
      <p:bldP spid="121866" grpId="0" animBg="1"/>
      <p:bldP spid="121864" grpId="0" animBg="1"/>
      <p:bldP spid="121863" grpId="0" animBg="1"/>
      <p:bldP spid="121867" grpId="0" autoUpdateAnimBg="0"/>
      <p:bldP spid="121868" grpId="0" autoUpdateAnimBg="0"/>
      <p:bldP spid="121870"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D9354C40-91AF-D3D4-588C-89D49CADC826}"/>
              </a:ext>
            </a:extLst>
          </p:cNvPr>
          <p:cNvSpPr>
            <a:spLocks noGrp="1" noRot="1" noChangeArrowheads="1"/>
          </p:cNvSpPr>
          <p:nvPr>
            <p:ph type="title"/>
          </p:nvPr>
        </p:nvSpPr>
        <p:spPr/>
        <p:txBody>
          <a:bodyPr/>
          <a:lstStyle/>
          <a:p>
            <a:pPr eaLnBrk="1" hangingPunct="1">
              <a:defRPr/>
            </a:pPr>
            <a:r>
              <a:rPr lang="en-US" altLang="pt-BR"/>
              <a:t>Calculating Cell Potential</a:t>
            </a:r>
          </a:p>
        </p:txBody>
      </p:sp>
      <p:sp>
        <p:nvSpPr>
          <p:cNvPr id="125955" name="Rectangle 3">
            <a:extLst>
              <a:ext uri="{FF2B5EF4-FFF2-40B4-BE49-F238E27FC236}">
                <a16:creationId xmlns:a16="http://schemas.microsoft.com/office/drawing/2014/main" id="{D4BAFE55-2541-1111-0C0A-E9AFEC04B9D6}"/>
              </a:ext>
            </a:extLst>
          </p:cNvPr>
          <p:cNvSpPr>
            <a:spLocks noGrp="1" noRot="1" noChangeArrowheads="1"/>
          </p:cNvSpPr>
          <p:nvPr>
            <p:ph type="body" idx="1"/>
          </p:nvPr>
        </p:nvSpPr>
        <p:spPr/>
        <p:txBody>
          <a:bodyPr/>
          <a:lstStyle/>
          <a:p>
            <a:pPr eaLnBrk="1" hangingPunct="1">
              <a:buFont typeface="Wingdings 3" charset="2"/>
              <a:buNone/>
              <a:defRPr/>
            </a:pPr>
            <a:r>
              <a:rPr lang="en-US" altLang="pt-BR" sz="2000"/>
              <a:t>Because we tabulate reduction potentials, the cell potential is calculated (from those tabulated numbers) as</a:t>
            </a:r>
          </a:p>
          <a:p>
            <a:pPr eaLnBrk="1" hangingPunct="1">
              <a:buFont typeface="Wingdings 3" charset="2"/>
              <a:buNone/>
              <a:defRPr/>
            </a:pPr>
            <a:endParaRPr lang="en-US" altLang="pt-BR" sz="2000"/>
          </a:p>
          <a:p>
            <a:pPr algn="ctr" eaLnBrk="1" hangingPunct="1">
              <a:buFont typeface="Wingdings 3" charset="2"/>
              <a:buNone/>
              <a:defRPr/>
            </a:pPr>
            <a:r>
              <a:rPr lang="en-US" altLang="pt-BR"/>
              <a:t>E</a:t>
            </a:r>
            <a:r>
              <a:rPr lang="en-US" altLang="pt-BR" baseline="-25000"/>
              <a:t>cell</a:t>
            </a:r>
            <a:r>
              <a:rPr lang="en-US" altLang="pt-BR"/>
              <a:t> = E</a:t>
            </a:r>
            <a:r>
              <a:rPr lang="en-US" altLang="pt-BR" baseline="-25000"/>
              <a:t>cathode</a:t>
            </a:r>
            <a:r>
              <a:rPr lang="en-US" altLang="pt-BR"/>
              <a:t> - E</a:t>
            </a:r>
            <a:r>
              <a:rPr lang="en-US" altLang="pt-BR" baseline="-25000"/>
              <a:t>anode</a:t>
            </a:r>
            <a:endParaRPr lang="en-US" altLang="pt-BR"/>
          </a:p>
          <a:p>
            <a:pPr eaLnBrk="1" hangingPunct="1">
              <a:buFont typeface="Wingdings 3" charset="2"/>
              <a:buNone/>
              <a:defRPr/>
            </a:pPr>
            <a:endParaRPr lang="en-US" altLang="pt-BR" sz="2000"/>
          </a:p>
          <a:p>
            <a:pPr eaLnBrk="1" hangingPunct="1">
              <a:buFont typeface="Wingdings 3" charset="2"/>
              <a:buNone/>
              <a:defRPr/>
            </a:pPr>
            <a:r>
              <a:rPr lang="en-US" altLang="pt-BR" sz="2000"/>
              <a:t>The minus sign is present only because we are using reduction potential tables and, by definition, an anode is where oxidation occurs.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7CCCBD38-DFC2-5FDA-98F5-40E43ADEAC96}"/>
              </a:ext>
            </a:extLst>
          </p:cNvPr>
          <p:cNvSpPr>
            <a:spLocks noGrp="1" noRot="1" noChangeArrowheads="1"/>
          </p:cNvSpPr>
          <p:nvPr>
            <p:ph type="title"/>
          </p:nvPr>
        </p:nvSpPr>
        <p:spPr/>
        <p:txBody>
          <a:bodyPr/>
          <a:lstStyle/>
          <a:p>
            <a:pPr eaLnBrk="1" hangingPunct="1">
              <a:defRPr/>
            </a:pPr>
            <a:r>
              <a:rPr lang="en-US" altLang="pt-BR"/>
              <a:t>Example</a:t>
            </a:r>
          </a:p>
        </p:txBody>
      </p:sp>
      <p:sp>
        <p:nvSpPr>
          <p:cNvPr id="128003" name="Rectangle 3">
            <a:extLst>
              <a:ext uri="{FF2B5EF4-FFF2-40B4-BE49-F238E27FC236}">
                <a16:creationId xmlns:a16="http://schemas.microsoft.com/office/drawing/2014/main" id="{47427DFC-B9C0-4AD7-9B37-76F125803D3E}"/>
              </a:ext>
            </a:extLst>
          </p:cNvPr>
          <p:cNvSpPr>
            <a:spLocks noGrp="1" noRot="1" noChangeArrowheads="1"/>
          </p:cNvSpPr>
          <p:nvPr>
            <p:ph type="body" idx="1"/>
          </p:nvPr>
        </p:nvSpPr>
        <p:spPr>
          <a:xfrm>
            <a:off x="2209801" y="1828801"/>
            <a:ext cx="3736975" cy="4498975"/>
          </a:xfrm>
        </p:spPr>
        <p:txBody>
          <a:bodyPr/>
          <a:lstStyle/>
          <a:p>
            <a:pPr>
              <a:spcBef>
                <a:spcPct val="50000"/>
              </a:spcBef>
              <a:buClrTx/>
              <a:buSzTx/>
              <a:buFontTx/>
              <a:buNone/>
            </a:pPr>
            <a:r>
              <a:rPr lang="en-US" altLang="pt-BR" sz="1800"/>
              <a:t>Fe</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Fe		-0.44</a:t>
            </a:r>
          </a:p>
          <a:p>
            <a:pPr eaLnBrk="1" hangingPunct="1">
              <a:buFont typeface="Wingdings 3" panose="05040102010807070707" pitchFamily="18" charset="2"/>
              <a:buNone/>
            </a:pPr>
            <a:r>
              <a:rPr lang="en-US" altLang="pt-BR" sz="1800"/>
              <a:t>V</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V</a:t>
            </a:r>
            <a:r>
              <a:rPr lang="en-US" altLang="pt-BR" sz="1800" baseline="30000"/>
              <a:t> </a:t>
            </a:r>
            <a:r>
              <a:rPr lang="en-US" altLang="pt-BR" sz="1800"/>
              <a:t>		-1.19</a:t>
            </a:r>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To get a final positive cell potential, the more negative half-reaction (V) must act as the anode.</a:t>
            </a:r>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Fe</a:t>
            </a:r>
            <a:r>
              <a:rPr lang="en-US" altLang="pt-BR" sz="1800" baseline="30000"/>
              <a:t>2+</a:t>
            </a:r>
            <a:r>
              <a:rPr lang="en-US" altLang="pt-BR" sz="1800"/>
              <a:t> + V </a:t>
            </a:r>
            <a:r>
              <a:rPr lang="en-US" altLang="pt-BR" sz="1800">
                <a:latin typeface="Symbol" panose="05050102010706020507" pitchFamily="18" charset="2"/>
              </a:rPr>
              <a:t>®</a:t>
            </a:r>
            <a:r>
              <a:rPr lang="en-US" altLang="pt-BR" sz="1800"/>
              <a:t> Fe + V</a:t>
            </a:r>
            <a:r>
              <a:rPr lang="en-US" altLang="pt-BR" sz="1800" baseline="30000"/>
              <a:t>2+</a:t>
            </a:r>
            <a:endParaRPr lang="en-US" altLang="pt-BR" sz="1800"/>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E</a:t>
            </a:r>
            <a:r>
              <a:rPr lang="en-US" altLang="pt-BR" sz="1800" baseline="-25000"/>
              <a:t>cell</a:t>
            </a:r>
            <a:r>
              <a:rPr lang="en-US" altLang="pt-BR" sz="1800"/>
              <a:t> = -0.44 - (-1.19) = +0.75 V</a:t>
            </a:r>
          </a:p>
        </p:txBody>
      </p:sp>
      <p:sp>
        <p:nvSpPr>
          <p:cNvPr id="128004" name="Rectangle 4">
            <a:extLst>
              <a:ext uri="{FF2B5EF4-FFF2-40B4-BE49-F238E27FC236}">
                <a16:creationId xmlns:a16="http://schemas.microsoft.com/office/drawing/2014/main" id="{7EA1FAE7-5F2C-FB59-393A-C4BEEA571BB5}"/>
              </a:ext>
            </a:extLst>
          </p:cNvPr>
          <p:cNvSpPr>
            <a:spLocks noRot="1" noChangeArrowheads="1"/>
          </p:cNvSpPr>
          <p:nvPr/>
        </p:nvSpPr>
        <p:spPr bwMode="auto">
          <a:xfrm>
            <a:off x="6553201" y="1752601"/>
            <a:ext cx="3736975"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Sn</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 </a:t>
            </a:r>
            <a:r>
              <a:rPr lang="en-US" altLang="pt-BR" sz="1800"/>
              <a:t>		-0.14</a:t>
            </a:r>
          </a:p>
          <a:p>
            <a:pPr>
              <a:spcBef>
                <a:spcPct val="50000"/>
              </a:spcBef>
              <a:buClrTx/>
              <a:buSzTx/>
              <a:buFontTx/>
              <a:buNone/>
            </a:pPr>
            <a:r>
              <a:rPr lang="en-US" altLang="pt-BR" sz="1800"/>
              <a:t>Ag</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Ag</a:t>
            </a:r>
            <a:r>
              <a:rPr lang="en-US" altLang="pt-BR" sz="1800" baseline="30000"/>
              <a:t> </a:t>
            </a:r>
            <a:r>
              <a:rPr lang="en-US" altLang="pt-BR" sz="1800"/>
              <a:t>		+0.80</a:t>
            </a:r>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More negative potential reaction is the anode.</a:t>
            </a:r>
          </a:p>
          <a:p>
            <a:pPr eaLnBrk="1" hangingPunct="1">
              <a:buFont typeface="Wingdings 3" panose="05040102010807070707" pitchFamily="18" charset="2"/>
              <a:buNone/>
            </a:pPr>
            <a:r>
              <a:rPr lang="en-US" altLang="pt-BR" sz="1800"/>
              <a:t>Multiply the Ag reaction by 2, but don’t modify the cell potential.</a:t>
            </a:r>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2 Ag</a:t>
            </a:r>
            <a:r>
              <a:rPr lang="en-US" altLang="pt-BR" sz="1800" baseline="30000"/>
              <a:t>+</a:t>
            </a:r>
            <a:r>
              <a:rPr lang="en-US" altLang="pt-BR" sz="1800"/>
              <a:t> + Sn </a:t>
            </a:r>
            <a:r>
              <a:rPr lang="en-US" altLang="pt-BR" sz="1800">
                <a:latin typeface="Symbol" panose="05050102010706020507" pitchFamily="18" charset="2"/>
              </a:rPr>
              <a:t>®</a:t>
            </a:r>
            <a:r>
              <a:rPr lang="en-US" altLang="pt-BR" sz="1800"/>
              <a:t> 2 Ag + Sn</a:t>
            </a:r>
            <a:r>
              <a:rPr lang="en-US" altLang="pt-BR" sz="1800" baseline="30000"/>
              <a:t>2+</a:t>
            </a:r>
            <a:endParaRPr lang="en-US" altLang="pt-BR" sz="1800"/>
          </a:p>
          <a:p>
            <a:pPr eaLnBrk="1" hangingPunct="1">
              <a:buFont typeface="Wingdings 3" panose="05040102010807070707" pitchFamily="18" charset="2"/>
              <a:buNone/>
            </a:pPr>
            <a:endParaRPr lang="en-US" altLang="pt-BR" sz="1800"/>
          </a:p>
          <a:p>
            <a:pPr eaLnBrk="1" hangingPunct="1">
              <a:buFont typeface="Wingdings 3" panose="05040102010807070707" pitchFamily="18" charset="2"/>
              <a:buNone/>
            </a:pPr>
            <a:r>
              <a:rPr lang="en-US" altLang="pt-BR" sz="1800"/>
              <a:t>E</a:t>
            </a:r>
            <a:r>
              <a:rPr lang="en-US" altLang="pt-BR" sz="1800" baseline="-25000"/>
              <a:t>cell</a:t>
            </a:r>
            <a:r>
              <a:rPr lang="en-US" altLang="pt-BR" sz="1800"/>
              <a:t> = +0.80 - (-0.14) = +0.94 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280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2800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2800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280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P spid="12800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86262FCF-7CBA-838F-E139-A06CA16E74A2}"/>
              </a:ext>
            </a:extLst>
          </p:cNvPr>
          <p:cNvSpPr>
            <a:spLocks noGrp="1" noRot="1" noChangeArrowheads="1"/>
          </p:cNvSpPr>
          <p:nvPr>
            <p:ph type="title"/>
          </p:nvPr>
        </p:nvSpPr>
        <p:spPr/>
        <p:txBody>
          <a:bodyPr/>
          <a:lstStyle/>
          <a:p>
            <a:pPr eaLnBrk="1" hangingPunct="1">
              <a:defRPr/>
            </a:pPr>
            <a:r>
              <a:rPr lang="en-US" altLang="pt-BR"/>
              <a:t>Oxidative Strength</a:t>
            </a:r>
          </a:p>
        </p:txBody>
      </p:sp>
      <p:sp>
        <p:nvSpPr>
          <p:cNvPr id="130051" name="Rectangle 3">
            <a:extLst>
              <a:ext uri="{FF2B5EF4-FFF2-40B4-BE49-F238E27FC236}">
                <a16:creationId xmlns:a16="http://schemas.microsoft.com/office/drawing/2014/main" id="{B10E3D3E-D48B-2960-92FB-78152EAEE449}"/>
              </a:ext>
            </a:extLst>
          </p:cNvPr>
          <p:cNvSpPr>
            <a:spLocks noGrp="1" noRot="1" noChangeArrowheads="1"/>
          </p:cNvSpPr>
          <p:nvPr>
            <p:ph type="body" idx="1"/>
          </p:nvPr>
        </p:nvSpPr>
        <p:spPr>
          <a:xfrm>
            <a:off x="5943601" y="1600200"/>
            <a:ext cx="4422775" cy="5029200"/>
          </a:xfrm>
        </p:spPr>
        <p:txBody>
          <a:bodyPr>
            <a:normAutofit lnSpcReduction="10000"/>
          </a:bodyPr>
          <a:lstStyle/>
          <a:p>
            <a:pPr eaLnBrk="1" hangingPunct="1">
              <a:lnSpc>
                <a:spcPct val="90000"/>
              </a:lnSpc>
              <a:buFont typeface="Wingdings 3" charset="2"/>
              <a:buNone/>
              <a:defRPr/>
            </a:pPr>
            <a:r>
              <a:rPr lang="en-US" altLang="pt-BR" sz="1800"/>
              <a:t>Consider a substance on the left of one of these equations.  It will react as a reactant with something below it and on the right hand side.</a:t>
            </a:r>
          </a:p>
          <a:p>
            <a:pPr eaLnBrk="1" hangingPunct="1">
              <a:lnSpc>
                <a:spcPct val="90000"/>
              </a:lnSpc>
              <a:buFont typeface="Wingdings 3" charset="2"/>
              <a:buNone/>
              <a:defRPr/>
            </a:pPr>
            <a:endParaRPr lang="en-US" altLang="pt-BR" sz="1800"/>
          </a:p>
          <a:p>
            <a:pPr eaLnBrk="1" hangingPunct="1">
              <a:lnSpc>
                <a:spcPct val="90000"/>
              </a:lnSpc>
              <a:buFont typeface="Wingdings 3" charset="2"/>
              <a:buNone/>
              <a:defRPr/>
            </a:pPr>
            <a:r>
              <a:rPr lang="en-US" altLang="pt-BR" sz="1800"/>
              <a:t>• higher in the table means more likely to act in a reducing manner.</a:t>
            </a:r>
          </a:p>
          <a:p>
            <a:pPr eaLnBrk="1" hangingPunct="1">
              <a:lnSpc>
                <a:spcPct val="90000"/>
              </a:lnSpc>
              <a:buFont typeface="Wingdings 3" charset="2"/>
              <a:buNone/>
              <a:defRPr/>
            </a:pPr>
            <a:endParaRPr lang="en-US" altLang="pt-BR" sz="1800"/>
          </a:p>
          <a:p>
            <a:pPr eaLnBrk="1" hangingPunct="1">
              <a:lnSpc>
                <a:spcPct val="90000"/>
              </a:lnSpc>
              <a:buFont typeface="Wingdings 3" charset="2"/>
              <a:buNone/>
              <a:defRPr/>
            </a:pPr>
            <a:r>
              <a:rPr lang="en-US" altLang="pt-BR" sz="1800"/>
              <a:t>• when something is reduced, it induces oxidation in something else.</a:t>
            </a:r>
          </a:p>
          <a:p>
            <a:pPr eaLnBrk="1" hangingPunct="1">
              <a:lnSpc>
                <a:spcPct val="90000"/>
              </a:lnSpc>
              <a:buFont typeface="Wingdings 3" charset="2"/>
              <a:buNone/>
              <a:defRPr/>
            </a:pPr>
            <a:endParaRPr lang="en-US" altLang="pt-BR" sz="1800"/>
          </a:p>
          <a:p>
            <a:pPr eaLnBrk="1" hangingPunct="1">
              <a:lnSpc>
                <a:spcPct val="90000"/>
              </a:lnSpc>
              <a:buFont typeface="Wingdings 3" charset="2"/>
              <a:buNone/>
              <a:defRPr/>
            </a:pPr>
            <a:r>
              <a:rPr lang="en-US" altLang="pt-BR" sz="1800"/>
              <a:t>• it is an oxidizing agent or an oxidant.</a:t>
            </a:r>
          </a:p>
          <a:p>
            <a:pPr eaLnBrk="1" hangingPunct="1">
              <a:lnSpc>
                <a:spcPct val="90000"/>
              </a:lnSpc>
              <a:buFont typeface="Wingdings 3" charset="2"/>
              <a:buNone/>
              <a:defRPr/>
            </a:pPr>
            <a:endParaRPr lang="en-US" altLang="pt-BR" sz="1800"/>
          </a:p>
          <a:p>
            <a:pPr eaLnBrk="1" hangingPunct="1">
              <a:lnSpc>
                <a:spcPct val="90000"/>
              </a:lnSpc>
              <a:buFont typeface="Wingdings 3" charset="2"/>
              <a:buNone/>
              <a:defRPr/>
            </a:pPr>
            <a:r>
              <a:rPr lang="en-US" altLang="pt-BR" sz="1800"/>
              <a:t>• F</a:t>
            </a:r>
            <a:r>
              <a:rPr lang="en-US" altLang="pt-BR" sz="1800" baseline="-25000"/>
              <a:t>2</a:t>
            </a:r>
            <a:r>
              <a:rPr lang="en-US" altLang="pt-BR" sz="1800"/>
              <a:t> is a stronger oxidant than Ag</a:t>
            </a:r>
            <a:r>
              <a:rPr lang="en-US" altLang="pt-BR" sz="1800" baseline="30000"/>
              <a:t>+</a:t>
            </a:r>
            <a:r>
              <a:rPr lang="en-US" altLang="pt-BR" sz="1800"/>
              <a:t>.</a:t>
            </a:r>
          </a:p>
          <a:p>
            <a:pPr eaLnBrk="1" hangingPunct="1">
              <a:lnSpc>
                <a:spcPct val="90000"/>
              </a:lnSpc>
              <a:buFont typeface="Wingdings 3" charset="2"/>
              <a:buNone/>
              <a:defRPr/>
            </a:pPr>
            <a:endParaRPr lang="en-US" altLang="pt-BR" sz="1800"/>
          </a:p>
          <a:p>
            <a:pPr eaLnBrk="1" hangingPunct="1">
              <a:lnSpc>
                <a:spcPct val="90000"/>
              </a:lnSpc>
              <a:buFont typeface="Wingdings 3" charset="2"/>
              <a:buNone/>
              <a:defRPr/>
            </a:pPr>
            <a:r>
              <a:rPr lang="en-US" altLang="pt-BR" sz="1800"/>
              <a:t>• Cu</a:t>
            </a:r>
            <a:r>
              <a:rPr lang="en-US" altLang="pt-BR" sz="1800" baseline="30000"/>
              <a:t>2+</a:t>
            </a:r>
            <a:r>
              <a:rPr lang="en-US" altLang="pt-BR" sz="1800"/>
              <a:t> is a weaker oxidant than Ce</a:t>
            </a:r>
            <a:r>
              <a:rPr lang="en-US" altLang="pt-BR" sz="1800" baseline="30000"/>
              <a:t>4+</a:t>
            </a:r>
            <a:r>
              <a:rPr lang="en-US" altLang="pt-BR" sz="1800"/>
              <a:t>.</a:t>
            </a:r>
          </a:p>
        </p:txBody>
      </p:sp>
      <p:sp>
        <p:nvSpPr>
          <p:cNvPr id="57348" name="Text Box 4">
            <a:extLst>
              <a:ext uri="{FF2B5EF4-FFF2-40B4-BE49-F238E27FC236}">
                <a16:creationId xmlns:a16="http://schemas.microsoft.com/office/drawing/2014/main" id="{33DBBA26-B32D-CA15-FA61-2A4010AF06BF}"/>
              </a:ext>
            </a:extLst>
          </p:cNvPr>
          <p:cNvSpPr txBox="1">
            <a:spLocks noChangeArrowheads="1"/>
          </p:cNvSpPr>
          <p:nvPr/>
        </p:nvSpPr>
        <p:spPr bwMode="auto">
          <a:xfrm>
            <a:off x="2133600" y="1600201"/>
            <a:ext cx="381000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F</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2F</a:t>
            </a:r>
            <a:r>
              <a:rPr lang="en-US" altLang="pt-BR" sz="1800" baseline="30000"/>
              <a:t>–</a:t>
            </a:r>
            <a:r>
              <a:rPr lang="en-US" altLang="pt-BR" sz="1800"/>
              <a:t>		+2.87</a:t>
            </a:r>
          </a:p>
          <a:p>
            <a:pPr>
              <a:spcBef>
                <a:spcPct val="50000"/>
              </a:spcBef>
              <a:buClrTx/>
              <a:buSzTx/>
              <a:buFontTx/>
              <a:buNone/>
            </a:pPr>
            <a:r>
              <a:rPr lang="en-US" altLang="pt-BR" sz="1800"/>
              <a:t>Co</a:t>
            </a:r>
            <a:r>
              <a:rPr lang="en-US" altLang="pt-BR" sz="1800" baseline="30000"/>
              <a:t>3+</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Co</a:t>
            </a:r>
            <a:r>
              <a:rPr lang="en-US" altLang="pt-BR" sz="1800" baseline="30000"/>
              <a:t>2+ </a:t>
            </a:r>
            <a:r>
              <a:rPr lang="en-US" altLang="pt-BR" sz="1800"/>
              <a:t>		+1.81</a:t>
            </a:r>
          </a:p>
          <a:p>
            <a:pPr>
              <a:spcBef>
                <a:spcPct val="50000"/>
              </a:spcBef>
              <a:buClrTx/>
              <a:buSzTx/>
              <a:buFontTx/>
              <a:buNone/>
            </a:pPr>
            <a:r>
              <a:rPr lang="en-US" altLang="pt-BR" sz="1800"/>
              <a:t>Au</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Au</a:t>
            </a:r>
            <a:r>
              <a:rPr lang="en-US" altLang="pt-BR" sz="1800" baseline="30000"/>
              <a:t> </a:t>
            </a:r>
            <a:r>
              <a:rPr lang="en-US" altLang="pt-BR" sz="1800"/>
              <a:t>		+1.69</a:t>
            </a:r>
          </a:p>
          <a:p>
            <a:pPr>
              <a:spcBef>
                <a:spcPct val="50000"/>
              </a:spcBef>
              <a:buClrTx/>
              <a:buSzTx/>
              <a:buFontTx/>
              <a:buNone/>
            </a:pPr>
            <a:r>
              <a:rPr lang="en-US" altLang="pt-BR" sz="1800"/>
              <a:t>Ce</a:t>
            </a:r>
            <a:r>
              <a:rPr lang="en-US" altLang="pt-BR" sz="1800" baseline="30000"/>
              <a:t>4+</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Ce</a:t>
            </a:r>
            <a:r>
              <a:rPr lang="en-US" altLang="pt-BR" sz="1800" baseline="30000"/>
              <a:t>3+ </a:t>
            </a:r>
            <a:r>
              <a:rPr lang="en-US" altLang="pt-BR" sz="1800"/>
              <a:t>		+1.61</a:t>
            </a:r>
          </a:p>
          <a:p>
            <a:pPr>
              <a:spcBef>
                <a:spcPct val="50000"/>
              </a:spcBef>
              <a:buClrTx/>
              <a:buSzTx/>
              <a:buFontTx/>
              <a:buNone/>
            </a:pPr>
            <a:r>
              <a:rPr lang="en-US" altLang="pt-BR" sz="1800"/>
              <a:t>Br</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2Br</a:t>
            </a:r>
            <a:r>
              <a:rPr lang="en-US" altLang="pt-BR" sz="1800" baseline="30000"/>
              <a:t>–</a:t>
            </a:r>
            <a:r>
              <a:rPr lang="en-US" altLang="pt-BR" sz="1800"/>
              <a:t>		+1.09</a:t>
            </a:r>
          </a:p>
          <a:p>
            <a:pPr>
              <a:spcBef>
                <a:spcPct val="50000"/>
              </a:spcBef>
              <a:buClrTx/>
              <a:buSzTx/>
              <a:buFontTx/>
              <a:buNone/>
            </a:pPr>
            <a:r>
              <a:rPr lang="en-US" altLang="pt-BR" sz="1800"/>
              <a:t>Ag</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Ag</a:t>
            </a:r>
            <a:r>
              <a:rPr lang="en-US" altLang="pt-BR" sz="1800" baseline="30000"/>
              <a:t> </a:t>
            </a:r>
            <a:r>
              <a:rPr lang="en-US" altLang="pt-BR" sz="1800"/>
              <a:t>		+0.80</a:t>
            </a:r>
          </a:p>
          <a:p>
            <a:pPr>
              <a:spcBef>
                <a:spcPct val="50000"/>
              </a:spcBef>
              <a:buClrTx/>
              <a:buSzTx/>
              <a:buFontTx/>
              <a:buNone/>
            </a:pPr>
            <a:r>
              <a:rPr lang="en-US" altLang="pt-BR" sz="1800"/>
              <a:t>Cu</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Cu</a:t>
            </a:r>
            <a:r>
              <a:rPr lang="en-US" altLang="pt-BR" sz="1800" baseline="30000"/>
              <a:t> </a:t>
            </a:r>
            <a:r>
              <a:rPr lang="en-US" altLang="pt-BR" sz="1800"/>
              <a:t>		+0.34</a:t>
            </a:r>
          </a:p>
          <a:p>
            <a:pPr>
              <a:spcBef>
                <a:spcPct val="50000"/>
              </a:spcBef>
              <a:buClrTx/>
              <a:buSzTx/>
              <a:buFontTx/>
              <a:buNone/>
            </a:pPr>
            <a:r>
              <a:rPr lang="en-US" altLang="pt-BR" sz="1800"/>
              <a:t>AgCl + e</a:t>
            </a:r>
            <a:r>
              <a:rPr lang="en-US" altLang="pt-BR" sz="1800" baseline="30000"/>
              <a:t>–</a:t>
            </a:r>
            <a:r>
              <a:rPr lang="en-US" altLang="pt-BR" sz="1800"/>
              <a:t> </a:t>
            </a:r>
            <a:r>
              <a:rPr lang="en-US" altLang="pt-BR" sz="1800">
                <a:latin typeface="Symbol" panose="05050102010706020507" pitchFamily="18" charset="2"/>
              </a:rPr>
              <a:t>®</a:t>
            </a:r>
            <a:r>
              <a:rPr lang="en-US" altLang="pt-BR" sz="1800"/>
              <a:t> Ag + Cl</a:t>
            </a:r>
            <a:r>
              <a:rPr lang="en-US" altLang="pt-BR" sz="1800" baseline="30000"/>
              <a:t>– </a:t>
            </a:r>
            <a:r>
              <a:rPr lang="en-US" altLang="pt-BR" sz="1800"/>
              <a:t>	+0.22</a:t>
            </a:r>
          </a:p>
          <a:p>
            <a:pPr>
              <a:spcBef>
                <a:spcPct val="50000"/>
              </a:spcBef>
              <a:buClrTx/>
              <a:buSzTx/>
              <a:buFontTx/>
              <a:buNone/>
            </a:pPr>
            <a:r>
              <a:rPr lang="en-US" altLang="pt-BR" sz="1800"/>
              <a:t>Sn</a:t>
            </a:r>
            <a:r>
              <a:rPr lang="en-US" altLang="pt-BR" sz="1800" baseline="30000"/>
              <a:t>4+</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2+ </a:t>
            </a:r>
            <a:r>
              <a:rPr lang="en-US" altLang="pt-BR" sz="1800"/>
              <a:t>	+0.15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426FFAFB-BF71-5E93-3574-65B5F3C64327}"/>
              </a:ext>
            </a:extLst>
          </p:cNvPr>
          <p:cNvSpPr>
            <a:spLocks noGrp="1" noRot="1" noChangeArrowheads="1"/>
          </p:cNvSpPr>
          <p:nvPr>
            <p:ph type="title"/>
          </p:nvPr>
        </p:nvSpPr>
        <p:spPr/>
        <p:txBody>
          <a:bodyPr/>
          <a:lstStyle/>
          <a:p>
            <a:pPr eaLnBrk="1" hangingPunct="1">
              <a:defRPr/>
            </a:pPr>
            <a:r>
              <a:rPr lang="en-US" altLang="pt-BR"/>
              <a:t>Reductive Strength</a:t>
            </a:r>
          </a:p>
        </p:txBody>
      </p:sp>
      <p:sp>
        <p:nvSpPr>
          <p:cNvPr id="131075" name="Rectangle 3">
            <a:extLst>
              <a:ext uri="{FF2B5EF4-FFF2-40B4-BE49-F238E27FC236}">
                <a16:creationId xmlns:a16="http://schemas.microsoft.com/office/drawing/2014/main" id="{B2348DD1-AA5C-74FE-4917-0EE2B8C202F2}"/>
              </a:ext>
            </a:extLst>
          </p:cNvPr>
          <p:cNvSpPr>
            <a:spLocks noGrp="1" noRot="1" noChangeArrowheads="1"/>
          </p:cNvSpPr>
          <p:nvPr>
            <p:ph type="body" idx="1"/>
          </p:nvPr>
        </p:nvSpPr>
        <p:spPr>
          <a:xfrm>
            <a:off x="6172201" y="1600201"/>
            <a:ext cx="4194175" cy="4498975"/>
          </a:xfrm>
        </p:spPr>
        <p:txBody>
          <a:bodyPr/>
          <a:lstStyle/>
          <a:p>
            <a:pPr eaLnBrk="1" hangingPunct="1">
              <a:buFont typeface="Wingdings 3" charset="2"/>
              <a:buNone/>
              <a:defRPr/>
            </a:pPr>
            <a:r>
              <a:rPr lang="en-US" altLang="pt-BR" sz="1800"/>
              <a:t>Substances on the right hand side of the equations will react so as to be oxidized.</a:t>
            </a:r>
          </a:p>
          <a:p>
            <a:pPr eaLnBrk="1" hangingPunct="1">
              <a:buFont typeface="Wingdings 3" charset="2"/>
              <a:buNone/>
              <a:defRPr/>
            </a:pPr>
            <a:endParaRPr lang="en-US" altLang="pt-BR" sz="1800"/>
          </a:p>
          <a:p>
            <a:pPr eaLnBrk="1" hangingPunct="1">
              <a:buFont typeface="Wingdings 3" charset="2"/>
              <a:buNone/>
              <a:defRPr/>
            </a:pPr>
            <a:r>
              <a:rPr lang="en-US" altLang="pt-BR" sz="1800"/>
              <a:t>• LOWER in the table means a greater tendency to be oxidized.</a:t>
            </a:r>
          </a:p>
          <a:p>
            <a:pPr eaLnBrk="1" hangingPunct="1">
              <a:buFont typeface="Wingdings 3" charset="2"/>
              <a:buNone/>
              <a:defRPr/>
            </a:pPr>
            <a:endParaRPr lang="en-US" altLang="pt-BR" sz="1800"/>
          </a:p>
          <a:p>
            <a:pPr eaLnBrk="1" hangingPunct="1">
              <a:buFont typeface="Wingdings 3" charset="2"/>
              <a:buNone/>
              <a:defRPr/>
            </a:pPr>
            <a:r>
              <a:rPr lang="en-US" altLang="pt-BR" sz="1800"/>
              <a:t>• when oxidized, it induces reduction  in something else.  It is a reducing agent or reductant.</a:t>
            </a:r>
          </a:p>
          <a:p>
            <a:pPr eaLnBrk="1" hangingPunct="1">
              <a:buFont typeface="Wingdings 3" charset="2"/>
              <a:buNone/>
              <a:defRPr/>
            </a:pPr>
            <a:endParaRPr lang="en-US" altLang="pt-BR" sz="1800"/>
          </a:p>
          <a:p>
            <a:pPr eaLnBrk="1" hangingPunct="1">
              <a:buFont typeface="Wingdings 3" charset="2"/>
              <a:buNone/>
              <a:defRPr/>
            </a:pPr>
            <a:r>
              <a:rPr lang="en-US" altLang="pt-BR" sz="1800"/>
              <a:t> • Ag is a stronger reductant than Au.</a:t>
            </a:r>
          </a:p>
          <a:p>
            <a:pPr eaLnBrk="1" hangingPunct="1">
              <a:buFont typeface="Wingdings 3" charset="2"/>
              <a:buNone/>
              <a:defRPr/>
            </a:pPr>
            <a:endParaRPr lang="en-US" altLang="pt-BR" sz="1800"/>
          </a:p>
          <a:p>
            <a:pPr eaLnBrk="1" hangingPunct="1">
              <a:buFont typeface="Wingdings 3" charset="2"/>
              <a:buNone/>
              <a:defRPr/>
            </a:pPr>
            <a:r>
              <a:rPr lang="en-US" altLang="pt-BR" sz="1800"/>
              <a:t>• Co</a:t>
            </a:r>
            <a:r>
              <a:rPr lang="en-US" altLang="pt-BR" sz="1800" baseline="30000"/>
              <a:t>2+</a:t>
            </a:r>
            <a:r>
              <a:rPr lang="en-US" altLang="pt-BR" sz="1800"/>
              <a:t> is a weaker reductant than Sn</a:t>
            </a:r>
            <a:r>
              <a:rPr lang="en-US" altLang="pt-BR" sz="1800" baseline="30000"/>
              <a:t>2+</a:t>
            </a:r>
            <a:endParaRPr lang="en-US" altLang="pt-BR" sz="1800"/>
          </a:p>
        </p:txBody>
      </p:sp>
      <p:sp>
        <p:nvSpPr>
          <p:cNvPr id="58372" name="Text Box 5">
            <a:extLst>
              <a:ext uri="{FF2B5EF4-FFF2-40B4-BE49-F238E27FC236}">
                <a16:creationId xmlns:a16="http://schemas.microsoft.com/office/drawing/2014/main" id="{834F1DB9-44D0-C395-9D6D-6A79E592CB5D}"/>
              </a:ext>
            </a:extLst>
          </p:cNvPr>
          <p:cNvSpPr txBox="1">
            <a:spLocks noChangeArrowheads="1"/>
          </p:cNvSpPr>
          <p:nvPr/>
        </p:nvSpPr>
        <p:spPr bwMode="auto">
          <a:xfrm>
            <a:off x="1981200" y="1524001"/>
            <a:ext cx="381000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pt-BR" sz="1800"/>
              <a:t>F</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2F</a:t>
            </a:r>
            <a:r>
              <a:rPr lang="en-US" altLang="pt-BR" sz="1800" baseline="30000"/>
              <a:t>–</a:t>
            </a:r>
            <a:r>
              <a:rPr lang="en-US" altLang="pt-BR" sz="1800"/>
              <a:t>		+2.87</a:t>
            </a:r>
          </a:p>
          <a:p>
            <a:pPr>
              <a:spcBef>
                <a:spcPct val="50000"/>
              </a:spcBef>
              <a:buClrTx/>
              <a:buSzTx/>
              <a:buFontTx/>
              <a:buNone/>
            </a:pPr>
            <a:r>
              <a:rPr lang="en-US" altLang="pt-BR" sz="1800"/>
              <a:t>Co</a:t>
            </a:r>
            <a:r>
              <a:rPr lang="en-US" altLang="pt-BR" sz="1800" baseline="30000"/>
              <a:t>3+</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Co</a:t>
            </a:r>
            <a:r>
              <a:rPr lang="en-US" altLang="pt-BR" sz="1800" baseline="30000"/>
              <a:t>2+ </a:t>
            </a:r>
            <a:r>
              <a:rPr lang="en-US" altLang="pt-BR" sz="1800"/>
              <a:t>		+1.81</a:t>
            </a:r>
          </a:p>
          <a:p>
            <a:pPr>
              <a:spcBef>
                <a:spcPct val="50000"/>
              </a:spcBef>
              <a:buClrTx/>
              <a:buSzTx/>
              <a:buFontTx/>
              <a:buNone/>
            </a:pPr>
            <a:r>
              <a:rPr lang="en-US" altLang="pt-BR" sz="1800"/>
              <a:t>Au</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Au</a:t>
            </a:r>
            <a:r>
              <a:rPr lang="en-US" altLang="pt-BR" sz="1800" baseline="30000"/>
              <a:t> </a:t>
            </a:r>
            <a:r>
              <a:rPr lang="en-US" altLang="pt-BR" sz="1800"/>
              <a:t>		+1.69</a:t>
            </a:r>
          </a:p>
          <a:p>
            <a:pPr>
              <a:spcBef>
                <a:spcPct val="50000"/>
              </a:spcBef>
              <a:buClrTx/>
              <a:buSzTx/>
              <a:buFontTx/>
              <a:buNone/>
            </a:pPr>
            <a:r>
              <a:rPr lang="en-US" altLang="pt-BR" sz="1800"/>
              <a:t>Ce</a:t>
            </a:r>
            <a:r>
              <a:rPr lang="en-US" altLang="pt-BR" sz="1800" baseline="30000"/>
              <a:t>4+</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Ce</a:t>
            </a:r>
            <a:r>
              <a:rPr lang="en-US" altLang="pt-BR" sz="1800" baseline="30000"/>
              <a:t>3+ </a:t>
            </a:r>
            <a:r>
              <a:rPr lang="en-US" altLang="pt-BR" sz="1800"/>
              <a:t>		+1.61</a:t>
            </a:r>
          </a:p>
          <a:p>
            <a:pPr>
              <a:spcBef>
                <a:spcPct val="50000"/>
              </a:spcBef>
              <a:buClrTx/>
              <a:buSzTx/>
              <a:buFontTx/>
              <a:buNone/>
            </a:pPr>
            <a:r>
              <a:rPr lang="en-US" altLang="pt-BR" sz="1800"/>
              <a:t>Br</a:t>
            </a:r>
            <a:r>
              <a:rPr lang="en-US" altLang="pt-BR" sz="1800" baseline="-25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2Br</a:t>
            </a:r>
            <a:r>
              <a:rPr lang="en-US" altLang="pt-BR" sz="1800" baseline="30000"/>
              <a:t>–</a:t>
            </a:r>
            <a:r>
              <a:rPr lang="en-US" altLang="pt-BR" sz="1800"/>
              <a:t>		+1.09</a:t>
            </a:r>
          </a:p>
          <a:p>
            <a:pPr>
              <a:spcBef>
                <a:spcPct val="50000"/>
              </a:spcBef>
              <a:buClrTx/>
              <a:buSzTx/>
              <a:buFontTx/>
              <a:buNone/>
            </a:pPr>
            <a:r>
              <a:rPr lang="en-US" altLang="pt-BR" sz="1800"/>
              <a:t>Ag</a:t>
            </a:r>
            <a:r>
              <a:rPr lang="en-US" altLang="pt-BR" sz="1800" baseline="30000"/>
              <a:t>+</a:t>
            </a:r>
            <a:r>
              <a:rPr lang="en-US" altLang="pt-BR" sz="1800"/>
              <a:t> + e</a:t>
            </a:r>
            <a:r>
              <a:rPr lang="en-US" altLang="pt-BR" sz="1800" baseline="30000"/>
              <a:t>–</a:t>
            </a:r>
            <a:r>
              <a:rPr lang="en-US" altLang="pt-BR" sz="1800"/>
              <a:t> </a:t>
            </a:r>
            <a:r>
              <a:rPr lang="en-US" altLang="pt-BR" sz="1800">
                <a:latin typeface="Symbol" panose="05050102010706020507" pitchFamily="18" charset="2"/>
              </a:rPr>
              <a:t>®</a:t>
            </a:r>
            <a:r>
              <a:rPr lang="en-US" altLang="pt-BR" sz="1800"/>
              <a:t> Ag</a:t>
            </a:r>
            <a:r>
              <a:rPr lang="en-US" altLang="pt-BR" sz="1800" baseline="30000"/>
              <a:t> </a:t>
            </a:r>
            <a:r>
              <a:rPr lang="en-US" altLang="pt-BR" sz="1800"/>
              <a:t>		+0.80</a:t>
            </a:r>
          </a:p>
          <a:p>
            <a:pPr>
              <a:spcBef>
                <a:spcPct val="50000"/>
              </a:spcBef>
              <a:buClrTx/>
              <a:buSzTx/>
              <a:buFontTx/>
              <a:buNone/>
            </a:pPr>
            <a:r>
              <a:rPr lang="en-US" altLang="pt-BR" sz="1800"/>
              <a:t>Cu</a:t>
            </a:r>
            <a:r>
              <a:rPr lang="en-US" altLang="pt-BR" sz="1800" baseline="30000"/>
              <a:t>2+</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Cu</a:t>
            </a:r>
            <a:r>
              <a:rPr lang="en-US" altLang="pt-BR" sz="1800" baseline="30000"/>
              <a:t> </a:t>
            </a:r>
            <a:r>
              <a:rPr lang="en-US" altLang="pt-BR" sz="1800"/>
              <a:t>		+0.34</a:t>
            </a:r>
          </a:p>
          <a:p>
            <a:pPr>
              <a:spcBef>
                <a:spcPct val="50000"/>
              </a:spcBef>
              <a:buClrTx/>
              <a:buSzTx/>
              <a:buFontTx/>
              <a:buNone/>
            </a:pPr>
            <a:r>
              <a:rPr lang="en-US" altLang="pt-BR" sz="1800"/>
              <a:t>AgCl + e</a:t>
            </a:r>
            <a:r>
              <a:rPr lang="en-US" altLang="pt-BR" sz="1800" baseline="30000"/>
              <a:t>–</a:t>
            </a:r>
            <a:r>
              <a:rPr lang="en-US" altLang="pt-BR" sz="1800"/>
              <a:t> </a:t>
            </a:r>
            <a:r>
              <a:rPr lang="en-US" altLang="pt-BR" sz="1800">
                <a:latin typeface="Symbol" panose="05050102010706020507" pitchFamily="18" charset="2"/>
              </a:rPr>
              <a:t>®</a:t>
            </a:r>
            <a:r>
              <a:rPr lang="en-US" altLang="pt-BR" sz="1800"/>
              <a:t> Ag + Cl</a:t>
            </a:r>
            <a:r>
              <a:rPr lang="en-US" altLang="pt-BR" sz="1800" baseline="30000"/>
              <a:t>– </a:t>
            </a:r>
            <a:r>
              <a:rPr lang="en-US" altLang="pt-BR" sz="1800"/>
              <a:t>	+0.22</a:t>
            </a:r>
          </a:p>
          <a:p>
            <a:pPr>
              <a:spcBef>
                <a:spcPct val="50000"/>
              </a:spcBef>
              <a:buClrTx/>
              <a:buSzTx/>
              <a:buFontTx/>
              <a:buNone/>
            </a:pPr>
            <a:r>
              <a:rPr lang="en-US" altLang="pt-BR" sz="1800"/>
              <a:t>Sn</a:t>
            </a:r>
            <a:r>
              <a:rPr lang="en-US" altLang="pt-BR" sz="1800" baseline="30000"/>
              <a:t>4+</a:t>
            </a:r>
            <a:r>
              <a:rPr lang="en-US" altLang="pt-BR" sz="1800"/>
              <a:t> + 2e</a:t>
            </a:r>
            <a:r>
              <a:rPr lang="en-US" altLang="pt-BR" sz="1800" baseline="30000"/>
              <a:t>–</a:t>
            </a:r>
            <a:r>
              <a:rPr lang="en-US" altLang="pt-BR" sz="1800"/>
              <a:t> </a:t>
            </a:r>
            <a:r>
              <a:rPr lang="en-US" altLang="pt-BR" sz="1800">
                <a:latin typeface="Symbol" panose="05050102010706020507" pitchFamily="18" charset="2"/>
              </a:rPr>
              <a:t>®</a:t>
            </a:r>
            <a:r>
              <a:rPr lang="en-US" altLang="pt-BR" sz="1800"/>
              <a:t> Sn</a:t>
            </a:r>
            <a:r>
              <a:rPr lang="en-US" altLang="pt-BR" sz="1800" baseline="30000"/>
              <a:t>2+ </a:t>
            </a:r>
            <a:r>
              <a:rPr lang="en-US" altLang="pt-BR" sz="1800"/>
              <a:t>	+0.15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AC91E01-F668-E44E-1C00-310DD6EC4AD3}"/>
              </a:ext>
            </a:extLst>
          </p:cNvPr>
          <p:cNvSpPr>
            <a:spLocks noGrp="1" noRot="1" noChangeArrowheads="1"/>
          </p:cNvSpPr>
          <p:nvPr>
            <p:ph type="title"/>
          </p:nvPr>
        </p:nvSpPr>
        <p:spPr/>
        <p:txBody>
          <a:bodyPr/>
          <a:lstStyle/>
          <a:p>
            <a:pPr eaLnBrk="1" hangingPunct="1">
              <a:defRPr/>
            </a:pPr>
            <a:r>
              <a:rPr lang="en-US" altLang="pt-BR"/>
              <a:t>Two Conductors in Contact</a:t>
            </a:r>
          </a:p>
        </p:txBody>
      </p:sp>
      <p:grpSp>
        <p:nvGrpSpPr>
          <p:cNvPr id="9219" name="Group 21">
            <a:extLst>
              <a:ext uri="{FF2B5EF4-FFF2-40B4-BE49-F238E27FC236}">
                <a16:creationId xmlns:a16="http://schemas.microsoft.com/office/drawing/2014/main" id="{14D33DBD-4CB2-5EE8-6EA6-E31E7B612E26}"/>
              </a:ext>
            </a:extLst>
          </p:cNvPr>
          <p:cNvGrpSpPr>
            <a:grpSpLocks/>
          </p:cNvGrpSpPr>
          <p:nvPr/>
        </p:nvGrpSpPr>
        <p:grpSpPr bwMode="auto">
          <a:xfrm>
            <a:off x="2679700" y="4102100"/>
            <a:ext cx="6616700" cy="2082800"/>
            <a:chOff x="728" y="2584"/>
            <a:chExt cx="4168" cy="1312"/>
          </a:xfrm>
        </p:grpSpPr>
        <p:pic>
          <p:nvPicPr>
            <p:cNvPr id="9241" name="Picture 3" descr="&#10;Metal1.pic                                                     00036376 Macintosh                      B943B291:">
              <a:extLst>
                <a:ext uri="{FF2B5EF4-FFF2-40B4-BE49-F238E27FC236}">
                  <a16:creationId xmlns:a16="http://schemas.microsoft.com/office/drawing/2014/main" id="{6FA9F9FC-2BFE-E92D-443B-0113D42A21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 y="2584"/>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2" name="Picture 4" descr="&#10;Metal2.pic                                                     00036376 Macintosh                      B943B291:">
              <a:extLst>
                <a:ext uri="{FF2B5EF4-FFF2-40B4-BE49-F238E27FC236}">
                  <a16:creationId xmlns:a16="http://schemas.microsoft.com/office/drawing/2014/main" id="{5943ACB4-6DC6-83F0-9040-3FD4929DA0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8" y="2592"/>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0" name="Group 20">
            <a:extLst>
              <a:ext uri="{FF2B5EF4-FFF2-40B4-BE49-F238E27FC236}">
                <a16:creationId xmlns:a16="http://schemas.microsoft.com/office/drawing/2014/main" id="{238768AA-8C95-5DCA-BF6F-C560C4FD3298}"/>
              </a:ext>
            </a:extLst>
          </p:cNvPr>
          <p:cNvGrpSpPr>
            <a:grpSpLocks/>
          </p:cNvGrpSpPr>
          <p:nvPr/>
        </p:nvGrpSpPr>
        <p:grpSpPr bwMode="auto">
          <a:xfrm>
            <a:off x="2133600" y="1524000"/>
            <a:ext cx="8077200" cy="457200"/>
            <a:chOff x="384" y="960"/>
            <a:chExt cx="5088" cy="288"/>
          </a:xfrm>
        </p:grpSpPr>
        <p:sp>
          <p:nvSpPr>
            <p:cNvPr id="9239" name="Rectangle 5">
              <a:extLst>
                <a:ext uri="{FF2B5EF4-FFF2-40B4-BE49-F238E27FC236}">
                  <a16:creationId xmlns:a16="http://schemas.microsoft.com/office/drawing/2014/main" id="{3BFBF604-5321-FC21-1EC7-602F0F445C38}"/>
                </a:ext>
              </a:extLst>
            </p:cNvPr>
            <p:cNvSpPr>
              <a:spLocks noChangeArrowheads="1"/>
            </p:cNvSpPr>
            <p:nvPr/>
          </p:nvSpPr>
          <p:spPr bwMode="auto">
            <a:xfrm>
              <a:off x="384" y="960"/>
              <a:ext cx="2064" cy="288"/>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9240" name="Rectangle 6">
              <a:extLst>
                <a:ext uri="{FF2B5EF4-FFF2-40B4-BE49-F238E27FC236}">
                  <a16:creationId xmlns:a16="http://schemas.microsoft.com/office/drawing/2014/main" id="{3E971603-4DAC-634D-887E-E739FA315E7F}"/>
                </a:ext>
              </a:extLst>
            </p:cNvPr>
            <p:cNvSpPr>
              <a:spLocks noChangeArrowheads="1"/>
            </p:cNvSpPr>
            <p:nvPr/>
          </p:nvSpPr>
          <p:spPr bwMode="auto">
            <a:xfrm>
              <a:off x="3408" y="960"/>
              <a:ext cx="2064" cy="288"/>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grpSp>
      <p:sp>
        <p:nvSpPr>
          <p:cNvPr id="37895" name="Rectangle 7">
            <a:extLst>
              <a:ext uri="{FF2B5EF4-FFF2-40B4-BE49-F238E27FC236}">
                <a16:creationId xmlns:a16="http://schemas.microsoft.com/office/drawing/2014/main" id="{71C32CDC-27C0-3170-04EB-F93020EB27F5}"/>
              </a:ext>
            </a:extLst>
          </p:cNvPr>
          <p:cNvSpPr>
            <a:spLocks noChangeArrowheads="1"/>
          </p:cNvSpPr>
          <p:nvPr/>
        </p:nvSpPr>
        <p:spPr bwMode="auto">
          <a:xfrm>
            <a:off x="2895600" y="1524000"/>
            <a:ext cx="3276600" cy="4572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37896" name="Rectangle 8">
            <a:extLst>
              <a:ext uri="{FF2B5EF4-FFF2-40B4-BE49-F238E27FC236}">
                <a16:creationId xmlns:a16="http://schemas.microsoft.com/office/drawing/2014/main" id="{6A3586DA-3165-5F3F-19BF-7E577EEB39B9}"/>
              </a:ext>
            </a:extLst>
          </p:cNvPr>
          <p:cNvSpPr>
            <a:spLocks noChangeArrowheads="1"/>
          </p:cNvSpPr>
          <p:nvPr/>
        </p:nvSpPr>
        <p:spPr bwMode="auto">
          <a:xfrm>
            <a:off x="6172200" y="1524000"/>
            <a:ext cx="3276600" cy="4572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grpSp>
        <p:nvGrpSpPr>
          <p:cNvPr id="37911" name="Group 23">
            <a:extLst>
              <a:ext uri="{FF2B5EF4-FFF2-40B4-BE49-F238E27FC236}">
                <a16:creationId xmlns:a16="http://schemas.microsoft.com/office/drawing/2014/main" id="{FE014358-4E51-83D4-B85D-1BE744642667}"/>
              </a:ext>
            </a:extLst>
          </p:cNvPr>
          <p:cNvGrpSpPr>
            <a:grpSpLocks/>
          </p:cNvGrpSpPr>
          <p:nvPr/>
        </p:nvGrpSpPr>
        <p:grpSpPr bwMode="auto">
          <a:xfrm>
            <a:off x="4572001" y="2057401"/>
            <a:ext cx="3914775" cy="627063"/>
            <a:chOff x="1920" y="1296"/>
            <a:chExt cx="2466" cy="395"/>
          </a:xfrm>
        </p:grpSpPr>
        <p:sp>
          <p:nvSpPr>
            <p:cNvPr id="9237" name="AutoShape 9">
              <a:extLst>
                <a:ext uri="{FF2B5EF4-FFF2-40B4-BE49-F238E27FC236}">
                  <a16:creationId xmlns:a16="http://schemas.microsoft.com/office/drawing/2014/main" id="{CF737F11-B8AF-71ED-FA0E-C86B1E8CB031}"/>
                </a:ext>
              </a:extLst>
            </p:cNvPr>
            <p:cNvSpPr>
              <a:spLocks noChangeArrowheads="1"/>
            </p:cNvSpPr>
            <p:nvPr/>
          </p:nvSpPr>
          <p:spPr bwMode="auto">
            <a:xfrm flipH="1">
              <a:off x="1920" y="1296"/>
              <a:ext cx="1776" cy="336"/>
            </a:xfrm>
            <a:prstGeom prst="curvedUpArrow">
              <a:avLst>
                <a:gd name="adj1" fmla="val 105714"/>
                <a:gd name="adj2" fmla="val 211429"/>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endParaRPr lang="pt-BR" altLang="pt-BR" sz="1800"/>
            </a:p>
          </p:txBody>
        </p:sp>
        <p:sp>
          <p:nvSpPr>
            <p:cNvPr id="9238" name="Text Box 10">
              <a:extLst>
                <a:ext uri="{FF2B5EF4-FFF2-40B4-BE49-F238E27FC236}">
                  <a16:creationId xmlns:a16="http://schemas.microsoft.com/office/drawing/2014/main" id="{2B417131-0FC2-9926-1648-D0938B8434F3}"/>
                </a:ext>
              </a:extLst>
            </p:cNvPr>
            <p:cNvSpPr txBox="1">
              <a:spLocks noChangeArrowheads="1"/>
            </p:cNvSpPr>
            <p:nvPr/>
          </p:nvSpPr>
          <p:spPr bwMode="auto">
            <a:xfrm>
              <a:off x="3552" y="1479"/>
              <a:ext cx="83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electron flow</a:t>
              </a:r>
            </a:p>
          </p:txBody>
        </p:sp>
      </p:grpSp>
      <p:grpSp>
        <p:nvGrpSpPr>
          <p:cNvPr id="37910" name="Group 22">
            <a:extLst>
              <a:ext uri="{FF2B5EF4-FFF2-40B4-BE49-F238E27FC236}">
                <a16:creationId xmlns:a16="http://schemas.microsoft.com/office/drawing/2014/main" id="{76D30BFB-E36D-7918-0467-5C57C2CFD7DC}"/>
              </a:ext>
            </a:extLst>
          </p:cNvPr>
          <p:cNvGrpSpPr>
            <a:grpSpLocks/>
          </p:cNvGrpSpPr>
          <p:nvPr/>
        </p:nvGrpSpPr>
        <p:grpSpPr bwMode="auto">
          <a:xfrm>
            <a:off x="5943600" y="2036764"/>
            <a:ext cx="3187700" cy="1938338"/>
            <a:chOff x="2784" y="1283"/>
            <a:chExt cx="2008" cy="1221"/>
          </a:xfrm>
        </p:grpSpPr>
        <p:sp>
          <p:nvSpPr>
            <p:cNvPr id="9235" name="Text Box 11">
              <a:extLst>
                <a:ext uri="{FF2B5EF4-FFF2-40B4-BE49-F238E27FC236}">
                  <a16:creationId xmlns:a16="http://schemas.microsoft.com/office/drawing/2014/main" id="{C07888B6-22F7-8D26-FBFE-48D060352B62}"/>
                </a:ext>
              </a:extLst>
            </p:cNvPr>
            <p:cNvSpPr txBox="1">
              <a:spLocks noChangeArrowheads="1"/>
            </p:cNvSpPr>
            <p:nvPr/>
          </p:nvSpPr>
          <p:spPr bwMode="auto">
            <a:xfrm>
              <a:off x="2784" y="1283"/>
              <a:ext cx="391"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 +</a:t>
              </a:r>
            </a:p>
            <a:p>
              <a:pPr>
                <a:spcBef>
                  <a:spcPct val="0"/>
                </a:spcBef>
                <a:buClrTx/>
                <a:buSzTx/>
                <a:buFontTx/>
                <a:buNone/>
              </a:pPr>
              <a:r>
                <a:rPr lang="en-US" altLang="pt-BR" sz="2400"/>
                <a:t>– +</a:t>
              </a:r>
            </a:p>
            <a:p>
              <a:pPr>
                <a:spcBef>
                  <a:spcPct val="0"/>
                </a:spcBef>
                <a:buClrTx/>
                <a:buSzTx/>
                <a:buFontTx/>
                <a:buNone/>
              </a:pPr>
              <a:r>
                <a:rPr lang="en-US" altLang="pt-BR" sz="2400"/>
                <a:t>– +</a:t>
              </a:r>
            </a:p>
            <a:p>
              <a:pPr>
                <a:spcBef>
                  <a:spcPct val="0"/>
                </a:spcBef>
                <a:buClrTx/>
                <a:buSzTx/>
                <a:buFontTx/>
                <a:buNone/>
              </a:pPr>
              <a:r>
                <a:rPr lang="en-US" altLang="pt-BR" sz="2400"/>
                <a:t>– +</a:t>
              </a:r>
            </a:p>
            <a:p>
              <a:pPr>
                <a:spcBef>
                  <a:spcPct val="0"/>
                </a:spcBef>
                <a:buClrTx/>
                <a:buSzTx/>
                <a:buFontTx/>
                <a:buNone/>
              </a:pPr>
              <a:r>
                <a:rPr lang="en-US" altLang="pt-BR" sz="2400"/>
                <a:t>– +</a:t>
              </a:r>
            </a:p>
          </p:txBody>
        </p:sp>
        <p:sp>
          <p:nvSpPr>
            <p:cNvPr id="9236" name="Text Box 12">
              <a:extLst>
                <a:ext uri="{FF2B5EF4-FFF2-40B4-BE49-F238E27FC236}">
                  <a16:creationId xmlns:a16="http://schemas.microsoft.com/office/drawing/2014/main" id="{755B326F-FDAE-4298-4DB3-26DF404F7551}"/>
                </a:ext>
              </a:extLst>
            </p:cNvPr>
            <p:cNvSpPr txBox="1">
              <a:spLocks noChangeArrowheads="1"/>
            </p:cNvSpPr>
            <p:nvPr/>
          </p:nvSpPr>
          <p:spPr bwMode="auto">
            <a:xfrm>
              <a:off x="3168" y="1911"/>
              <a:ext cx="162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1600"/>
                <a:t>leads to charge separation</a:t>
              </a:r>
            </a:p>
          </p:txBody>
        </p:sp>
      </p:grpSp>
      <p:grpSp>
        <p:nvGrpSpPr>
          <p:cNvPr id="37914" name="Group 26">
            <a:extLst>
              <a:ext uri="{FF2B5EF4-FFF2-40B4-BE49-F238E27FC236}">
                <a16:creationId xmlns:a16="http://schemas.microsoft.com/office/drawing/2014/main" id="{82218FE0-EF8E-691E-5771-4BF95713A256}"/>
              </a:ext>
            </a:extLst>
          </p:cNvPr>
          <p:cNvGrpSpPr>
            <a:grpSpLocks/>
          </p:cNvGrpSpPr>
          <p:nvPr/>
        </p:nvGrpSpPr>
        <p:grpSpPr bwMode="auto">
          <a:xfrm>
            <a:off x="4876801" y="3962400"/>
            <a:ext cx="2576513" cy="2374900"/>
            <a:chOff x="2112" y="2496"/>
            <a:chExt cx="1623" cy="1496"/>
          </a:xfrm>
        </p:grpSpPr>
        <p:pic>
          <p:nvPicPr>
            <p:cNvPr id="9233" name="Picture 13" descr="&#10;Metal1.pic                                                     00036376 Macintosh                      B943B291:">
              <a:extLst>
                <a:ext uri="{FF2B5EF4-FFF2-40B4-BE49-F238E27FC236}">
                  <a16:creationId xmlns:a16="http://schemas.microsoft.com/office/drawing/2014/main" id="{2D9A1792-303A-B131-B946-46F32146F3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2" y="2496"/>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14" descr="&#10;Metal2.pic                                                     00036376 Macintosh                      B943B291:">
              <a:extLst>
                <a:ext uri="{FF2B5EF4-FFF2-40B4-BE49-F238E27FC236}">
                  <a16:creationId xmlns:a16="http://schemas.microsoft.com/office/drawing/2014/main" id="{FC7A5B51-D2B7-3E0D-B141-C76FDFF6A4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 y="2688"/>
              <a:ext cx="808" cy="1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913" name="Group 25">
            <a:extLst>
              <a:ext uri="{FF2B5EF4-FFF2-40B4-BE49-F238E27FC236}">
                <a16:creationId xmlns:a16="http://schemas.microsoft.com/office/drawing/2014/main" id="{85D03648-0320-ABD1-E02E-3F2EF986BD4B}"/>
              </a:ext>
            </a:extLst>
          </p:cNvPr>
          <p:cNvGrpSpPr>
            <a:grpSpLocks/>
          </p:cNvGrpSpPr>
          <p:nvPr/>
        </p:nvGrpSpPr>
        <p:grpSpPr bwMode="auto">
          <a:xfrm>
            <a:off x="6248401" y="3532188"/>
            <a:ext cx="3806825" cy="658812"/>
            <a:chOff x="2976" y="2225"/>
            <a:chExt cx="2398" cy="415"/>
          </a:xfrm>
        </p:grpSpPr>
        <p:sp>
          <p:nvSpPr>
            <p:cNvPr id="9230" name="Text Box 16">
              <a:extLst>
                <a:ext uri="{FF2B5EF4-FFF2-40B4-BE49-F238E27FC236}">
                  <a16:creationId xmlns:a16="http://schemas.microsoft.com/office/drawing/2014/main" id="{E1F23730-88D6-4B3B-D9AF-6502202281E7}"/>
                </a:ext>
              </a:extLst>
            </p:cNvPr>
            <p:cNvSpPr txBox="1">
              <a:spLocks noChangeArrowheads="1"/>
            </p:cNvSpPr>
            <p:nvPr/>
          </p:nvSpPr>
          <p:spPr bwMode="auto">
            <a:xfrm>
              <a:off x="3312" y="2225"/>
              <a:ext cx="20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Contact potential difference</a:t>
              </a:r>
            </a:p>
          </p:txBody>
        </p:sp>
        <p:sp>
          <p:nvSpPr>
            <p:cNvPr id="9231" name="Line 17">
              <a:extLst>
                <a:ext uri="{FF2B5EF4-FFF2-40B4-BE49-F238E27FC236}">
                  <a16:creationId xmlns:a16="http://schemas.microsoft.com/office/drawing/2014/main" id="{22EFF6AA-8688-2A08-DAC3-A888E613C829}"/>
                </a:ext>
              </a:extLst>
            </p:cNvPr>
            <p:cNvSpPr>
              <a:spLocks noChangeShapeType="1"/>
            </p:cNvSpPr>
            <p:nvPr/>
          </p:nvSpPr>
          <p:spPr bwMode="auto">
            <a:xfrm flipV="1">
              <a:off x="2976" y="2496"/>
              <a:ext cx="0" cy="144"/>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Line 18">
              <a:extLst>
                <a:ext uri="{FF2B5EF4-FFF2-40B4-BE49-F238E27FC236}">
                  <a16:creationId xmlns:a16="http://schemas.microsoft.com/office/drawing/2014/main" id="{4082C4E4-3974-CA32-83DB-7F2E5AAA237C}"/>
                </a:ext>
              </a:extLst>
            </p:cNvPr>
            <p:cNvSpPr>
              <a:spLocks noChangeShapeType="1"/>
            </p:cNvSpPr>
            <p:nvPr/>
          </p:nvSpPr>
          <p:spPr bwMode="auto">
            <a:xfrm flipV="1">
              <a:off x="3120" y="2448"/>
              <a:ext cx="672" cy="1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12" name="Group 24">
            <a:extLst>
              <a:ext uri="{FF2B5EF4-FFF2-40B4-BE49-F238E27FC236}">
                <a16:creationId xmlns:a16="http://schemas.microsoft.com/office/drawing/2014/main" id="{55346412-7F07-FBEE-A708-BAAC368502C3}"/>
              </a:ext>
            </a:extLst>
          </p:cNvPr>
          <p:cNvGrpSpPr>
            <a:grpSpLocks/>
          </p:cNvGrpSpPr>
          <p:nvPr/>
        </p:nvGrpSpPr>
        <p:grpSpPr bwMode="auto">
          <a:xfrm>
            <a:off x="4114800" y="4953001"/>
            <a:ext cx="4711700" cy="1643063"/>
            <a:chOff x="1632" y="3120"/>
            <a:chExt cx="2968" cy="1035"/>
          </a:xfrm>
        </p:grpSpPr>
        <p:sp>
          <p:nvSpPr>
            <p:cNvPr id="9228" name="Text Box 15">
              <a:extLst>
                <a:ext uri="{FF2B5EF4-FFF2-40B4-BE49-F238E27FC236}">
                  <a16:creationId xmlns:a16="http://schemas.microsoft.com/office/drawing/2014/main" id="{3B67BD47-1BA2-3052-EFE2-9832006225B3}"/>
                </a:ext>
              </a:extLst>
            </p:cNvPr>
            <p:cNvSpPr txBox="1">
              <a:spLocks noChangeArrowheads="1"/>
            </p:cNvSpPr>
            <p:nvPr/>
          </p:nvSpPr>
          <p:spPr bwMode="auto">
            <a:xfrm>
              <a:off x="1632" y="3905"/>
              <a:ext cx="2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Fermi level the same throughout sample</a:t>
              </a:r>
            </a:p>
          </p:txBody>
        </p:sp>
        <p:sp>
          <p:nvSpPr>
            <p:cNvPr id="9229" name="Line 19">
              <a:extLst>
                <a:ext uri="{FF2B5EF4-FFF2-40B4-BE49-F238E27FC236}">
                  <a16:creationId xmlns:a16="http://schemas.microsoft.com/office/drawing/2014/main" id="{3F2576A5-77A5-FBD9-B408-213C05B704BB}"/>
                </a:ext>
              </a:extLst>
            </p:cNvPr>
            <p:cNvSpPr>
              <a:spLocks noChangeShapeType="1"/>
            </p:cNvSpPr>
            <p:nvPr/>
          </p:nvSpPr>
          <p:spPr bwMode="auto">
            <a:xfrm flipV="1">
              <a:off x="2496" y="3120"/>
              <a:ext cx="384" cy="81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additive="base">
                                        <p:cTn id="7" dur="500" fill="hold"/>
                                        <p:tgtEl>
                                          <p:spTgt spid="37895"/>
                                        </p:tgtEl>
                                        <p:attrNameLst>
                                          <p:attrName>ppt_x</p:attrName>
                                        </p:attrNameLst>
                                      </p:cBhvr>
                                      <p:tavLst>
                                        <p:tav tm="0">
                                          <p:val>
                                            <p:strVal val="0-#ppt_w/2"/>
                                          </p:val>
                                        </p:tav>
                                        <p:tav tm="100000">
                                          <p:val>
                                            <p:strVal val="#ppt_x"/>
                                          </p:val>
                                        </p:tav>
                                      </p:tavLst>
                                    </p:anim>
                                    <p:anim calcmode="lin" valueType="num">
                                      <p:cBhvr additive="base">
                                        <p:cTn id="8" dur="500" fill="hold"/>
                                        <p:tgtEl>
                                          <p:spTgt spid="378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7896"/>
                                        </p:tgtEl>
                                        <p:attrNameLst>
                                          <p:attrName>style.visibility</p:attrName>
                                        </p:attrNameLst>
                                      </p:cBhvr>
                                      <p:to>
                                        <p:strVal val="visible"/>
                                      </p:to>
                                    </p:set>
                                    <p:anim calcmode="lin" valueType="num">
                                      <p:cBhvr additive="base">
                                        <p:cTn id="13" dur="500" fill="hold"/>
                                        <p:tgtEl>
                                          <p:spTgt spid="37896"/>
                                        </p:tgtEl>
                                        <p:attrNameLst>
                                          <p:attrName>ppt_x</p:attrName>
                                        </p:attrNameLst>
                                      </p:cBhvr>
                                      <p:tavLst>
                                        <p:tav tm="0">
                                          <p:val>
                                            <p:strVal val="1+#ppt_w/2"/>
                                          </p:val>
                                        </p:tav>
                                        <p:tav tm="100000">
                                          <p:val>
                                            <p:strVal val="#ppt_x"/>
                                          </p:val>
                                        </p:tav>
                                      </p:tavLst>
                                    </p:anim>
                                    <p:anim calcmode="lin" valueType="num">
                                      <p:cBhvr additive="base">
                                        <p:cTn id="14" dur="500" fill="hold"/>
                                        <p:tgtEl>
                                          <p:spTgt spid="3789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79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79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79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3791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379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animBg="1"/>
      <p:bldP spid="3789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9788010-20D8-6BA5-2F43-3BA7DB6DA075}"/>
              </a:ext>
            </a:extLst>
          </p:cNvPr>
          <p:cNvSpPr>
            <a:spLocks noGrp="1" noRot="1" noChangeArrowheads="1"/>
          </p:cNvSpPr>
          <p:nvPr>
            <p:ph type="title"/>
          </p:nvPr>
        </p:nvSpPr>
        <p:spPr/>
        <p:txBody>
          <a:bodyPr/>
          <a:lstStyle/>
          <a:p>
            <a:pPr eaLnBrk="1" hangingPunct="1">
              <a:defRPr/>
            </a:pPr>
            <a:r>
              <a:rPr lang="en-US" altLang="pt-BR"/>
              <a:t>An Ion in Solution</a:t>
            </a:r>
          </a:p>
        </p:txBody>
      </p:sp>
      <p:sp>
        <p:nvSpPr>
          <p:cNvPr id="10243" name="Text Box 4">
            <a:extLst>
              <a:ext uri="{FF2B5EF4-FFF2-40B4-BE49-F238E27FC236}">
                <a16:creationId xmlns:a16="http://schemas.microsoft.com/office/drawing/2014/main" id="{6B505922-7EE5-3D46-12B2-09B70CCBBBB7}"/>
              </a:ext>
            </a:extLst>
          </p:cNvPr>
          <p:cNvSpPr txBox="1">
            <a:spLocks noChangeArrowheads="1"/>
          </p:cNvSpPr>
          <p:nvPr/>
        </p:nvSpPr>
        <p:spPr bwMode="auto">
          <a:xfrm>
            <a:off x="1905000" y="1258888"/>
            <a:ext cx="860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 ion’s electronic structure: HOMO, LUMO, HOMO-LUMO gap.</a:t>
            </a:r>
          </a:p>
        </p:txBody>
      </p:sp>
      <p:pic>
        <p:nvPicPr>
          <p:cNvPr id="10244" name="Picture 11" descr="gaussian bands1.png                                            00036376 Macintosh                      B943B291:">
            <a:extLst>
              <a:ext uri="{FF2B5EF4-FFF2-40B4-BE49-F238E27FC236}">
                <a16:creationId xmlns:a16="http://schemas.microsoft.com/office/drawing/2014/main" id="{0E816CC8-B661-BDD9-7A98-CEEE28ED256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1" y="2362200"/>
            <a:ext cx="1196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2" descr="gaussian bands2.png                                            00036376 Macintosh                      B943B291:">
            <a:extLst>
              <a:ext uri="{FF2B5EF4-FFF2-40B4-BE49-F238E27FC236}">
                <a16:creationId xmlns:a16="http://schemas.microsoft.com/office/drawing/2014/main" id="{5AB9D768-FC3C-3A20-91B6-096CED9D701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4495800"/>
            <a:ext cx="1200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13">
            <a:extLst>
              <a:ext uri="{FF2B5EF4-FFF2-40B4-BE49-F238E27FC236}">
                <a16:creationId xmlns:a16="http://schemas.microsoft.com/office/drawing/2014/main" id="{4FEF0AB9-FB63-C593-1B51-FB958DCDC65F}"/>
              </a:ext>
            </a:extLst>
          </p:cNvPr>
          <p:cNvSpPr txBox="1">
            <a:spLocks noChangeArrowheads="1"/>
          </p:cNvSpPr>
          <p:nvPr/>
        </p:nvSpPr>
        <p:spPr bwMode="auto">
          <a:xfrm>
            <a:off x="5699126" y="2632076"/>
            <a:ext cx="4391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Lowest Unoccupied Molecular Orbital</a:t>
            </a:r>
          </a:p>
        </p:txBody>
      </p:sp>
      <p:sp>
        <p:nvSpPr>
          <p:cNvPr id="10247" name="Text Box 14">
            <a:extLst>
              <a:ext uri="{FF2B5EF4-FFF2-40B4-BE49-F238E27FC236}">
                <a16:creationId xmlns:a16="http://schemas.microsoft.com/office/drawing/2014/main" id="{1E04220F-2EB1-11EA-8B1F-C167FFEBB67D}"/>
              </a:ext>
            </a:extLst>
          </p:cNvPr>
          <p:cNvSpPr txBox="1">
            <a:spLocks noChangeArrowheads="1"/>
          </p:cNvSpPr>
          <p:nvPr/>
        </p:nvSpPr>
        <p:spPr bwMode="auto">
          <a:xfrm>
            <a:off x="5699125" y="4735514"/>
            <a:ext cx="4178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Highest Occupied Molecular Orbital</a:t>
            </a:r>
          </a:p>
        </p:txBody>
      </p:sp>
      <p:sp>
        <p:nvSpPr>
          <p:cNvPr id="10248" name="Line 15">
            <a:extLst>
              <a:ext uri="{FF2B5EF4-FFF2-40B4-BE49-F238E27FC236}">
                <a16:creationId xmlns:a16="http://schemas.microsoft.com/office/drawing/2014/main" id="{BFCD5282-29C3-B458-C6C5-9D0E44880E97}"/>
              </a:ext>
            </a:extLst>
          </p:cNvPr>
          <p:cNvSpPr>
            <a:spLocks noChangeShapeType="1"/>
          </p:cNvSpPr>
          <p:nvPr/>
        </p:nvSpPr>
        <p:spPr bwMode="auto">
          <a:xfrm>
            <a:off x="4267200" y="3276600"/>
            <a:ext cx="0" cy="1295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Text Box 16">
            <a:extLst>
              <a:ext uri="{FF2B5EF4-FFF2-40B4-BE49-F238E27FC236}">
                <a16:creationId xmlns:a16="http://schemas.microsoft.com/office/drawing/2014/main" id="{2709199F-A3AD-05BF-5A6E-424B24ECB8CF}"/>
              </a:ext>
            </a:extLst>
          </p:cNvPr>
          <p:cNvSpPr txBox="1">
            <a:spLocks noChangeArrowheads="1"/>
          </p:cNvSpPr>
          <p:nvPr/>
        </p:nvSpPr>
        <p:spPr bwMode="auto">
          <a:xfrm>
            <a:off x="1828801" y="3714751"/>
            <a:ext cx="2339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HOMO-LUMO Gap</a:t>
            </a:r>
          </a:p>
        </p:txBody>
      </p:sp>
      <p:sp>
        <p:nvSpPr>
          <p:cNvPr id="10250" name="Line 17">
            <a:extLst>
              <a:ext uri="{FF2B5EF4-FFF2-40B4-BE49-F238E27FC236}">
                <a16:creationId xmlns:a16="http://schemas.microsoft.com/office/drawing/2014/main" id="{66067C4D-2DEB-08F6-84A6-92030A3678C1}"/>
              </a:ext>
            </a:extLst>
          </p:cNvPr>
          <p:cNvSpPr>
            <a:spLocks noChangeShapeType="1"/>
          </p:cNvSpPr>
          <p:nvPr/>
        </p:nvSpPr>
        <p:spPr bwMode="auto">
          <a:xfrm>
            <a:off x="4343400" y="3962400"/>
            <a:ext cx="2057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Text Box 18">
            <a:extLst>
              <a:ext uri="{FF2B5EF4-FFF2-40B4-BE49-F238E27FC236}">
                <a16:creationId xmlns:a16="http://schemas.microsoft.com/office/drawing/2014/main" id="{9E14443E-8F73-A5D6-6771-4FA1A64458B1}"/>
              </a:ext>
            </a:extLst>
          </p:cNvPr>
          <p:cNvSpPr txBox="1">
            <a:spLocks noChangeArrowheads="1"/>
          </p:cNvSpPr>
          <p:nvPr/>
        </p:nvSpPr>
        <p:spPr bwMode="auto">
          <a:xfrm>
            <a:off x="6537325" y="3744914"/>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“Fermi” level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04B4507-311F-5C16-57FE-CC183EFB114D}"/>
              </a:ext>
            </a:extLst>
          </p:cNvPr>
          <p:cNvSpPr>
            <a:spLocks noGrp="1" noRot="1" noChangeArrowheads="1"/>
          </p:cNvSpPr>
          <p:nvPr>
            <p:ph type="title"/>
          </p:nvPr>
        </p:nvSpPr>
        <p:spPr/>
        <p:txBody>
          <a:bodyPr/>
          <a:lstStyle/>
          <a:p>
            <a:pPr eaLnBrk="1" hangingPunct="1">
              <a:defRPr/>
            </a:pPr>
            <a:r>
              <a:rPr lang="en-US" altLang="pt-BR"/>
              <a:t>Metal in an Electrolyte Solution</a:t>
            </a:r>
          </a:p>
        </p:txBody>
      </p:sp>
      <p:pic>
        <p:nvPicPr>
          <p:cNvPr id="11267" name="Picture 4" descr="gaussian bands1.png                                            00036376 Macintosh                      B943B291:">
            <a:extLst>
              <a:ext uri="{FF2B5EF4-FFF2-40B4-BE49-F238E27FC236}">
                <a16:creationId xmlns:a16="http://schemas.microsoft.com/office/drawing/2014/main" id="{4016BE64-3663-3906-F447-E5F6517134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905001"/>
            <a:ext cx="12001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descr="gaussian bands2.png                                            00036376 Macintosh                      B943B291:">
            <a:extLst>
              <a:ext uri="{FF2B5EF4-FFF2-40B4-BE49-F238E27FC236}">
                <a16:creationId xmlns:a16="http://schemas.microsoft.com/office/drawing/2014/main" id="{7CB549DA-1E72-84BA-1212-D5D26A42B7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886201"/>
            <a:ext cx="12001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6" descr="gaussian bands3.png                                            00036376 Macintosh                      B943B291:">
            <a:extLst>
              <a:ext uri="{FF2B5EF4-FFF2-40B4-BE49-F238E27FC236}">
                <a16:creationId xmlns:a16="http://schemas.microsoft.com/office/drawing/2014/main" id="{C27869E2-8FEB-5643-42E4-DB7DD39C0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1" y="1676400"/>
            <a:ext cx="904875"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Line 7">
            <a:extLst>
              <a:ext uri="{FF2B5EF4-FFF2-40B4-BE49-F238E27FC236}">
                <a16:creationId xmlns:a16="http://schemas.microsoft.com/office/drawing/2014/main" id="{F3B9584A-5F2B-DF76-C47C-D3D68A4F573E}"/>
              </a:ext>
            </a:extLst>
          </p:cNvPr>
          <p:cNvSpPr>
            <a:spLocks noChangeShapeType="1"/>
          </p:cNvSpPr>
          <p:nvPr/>
        </p:nvSpPr>
        <p:spPr bwMode="auto">
          <a:xfrm>
            <a:off x="4724400" y="3700463"/>
            <a:ext cx="388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Text Box 8">
            <a:extLst>
              <a:ext uri="{FF2B5EF4-FFF2-40B4-BE49-F238E27FC236}">
                <a16:creationId xmlns:a16="http://schemas.microsoft.com/office/drawing/2014/main" id="{107BE4BC-42B5-A0DA-11A7-B4214D2E2978}"/>
              </a:ext>
            </a:extLst>
          </p:cNvPr>
          <p:cNvSpPr txBox="1">
            <a:spLocks noChangeArrowheads="1"/>
          </p:cNvSpPr>
          <p:nvPr/>
        </p:nvSpPr>
        <p:spPr bwMode="auto">
          <a:xfrm>
            <a:off x="2822226" y="3255964"/>
            <a:ext cx="18453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lgn="ctr">
              <a:spcBef>
                <a:spcPct val="0"/>
              </a:spcBef>
              <a:buClrTx/>
              <a:buSzTx/>
              <a:buFontTx/>
              <a:buNone/>
            </a:pPr>
            <a:r>
              <a:rPr lang="en-US" altLang="pt-BR" sz="2400"/>
              <a:t>Fermi levels</a:t>
            </a:r>
          </a:p>
          <a:p>
            <a:pPr algn="ctr">
              <a:spcBef>
                <a:spcPct val="0"/>
              </a:spcBef>
              <a:buClrTx/>
              <a:buSzTx/>
              <a:buFontTx/>
              <a:buNone/>
            </a:pPr>
            <a:r>
              <a:rPr lang="en-US" altLang="pt-BR" sz="2400"/>
              <a:t>are aligned</a:t>
            </a:r>
          </a:p>
        </p:txBody>
      </p:sp>
      <p:sp>
        <p:nvSpPr>
          <p:cNvPr id="11272" name="Text Box 9">
            <a:extLst>
              <a:ext uri="{FF2B5EF4-FFF2-40B4-BE49-F238E27FC236}">
                <a16:creationId xmlns:a16="http://schemas.microsoft.com/office/drawing/2014/main" id="{71506D58-02B5-FA75-B968-AF673C1C4BDC}"/>
              </a:ext>
            </a:extLst>
          </p:cNvPr>
          <p:cNvSpPr txBox="1">
            <a:spLocks noChangeArrowheads="1"/>
          </p:cNvSpPr>
          <p:nvPr/>
        </p:nvSpPr>
        <p:spPr bwMode="auto">
          <a:xfrm>
            <a:off x="2041525" y="4764088"/>
            <a:ext cx="355738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t>Charge is transferred to</a:t>
            </a:r>
          </a:p>
          <a:p>
            <a:pPr>
              <a:spcBef>
                <a:spcPct val="0"/>
              </a:spcBef>
              <a:buClrTx/>
              <a:buSzTx/>
              <a:buFontTx/>
              <a:buNone/>
            </a:pPr>
            <a:r>
              <a:rPr lang="en-US" altLang="pt-BR" sz="2400"/>
              <a:t>equilibrate Fermi levels,</a:t>
            </a:r>
          </a:p>
          <a:p>
            <a:pPr>
              <a:spcBef>
                <a:spcPct val="0"/>
              </a:spcBef>
              <a:buClrTx/>
              <a:buSzTx/>
              <a:buFontTx/>
              <a:buNone/>
            </a:pPr>
            <a:r>
              <a:rPr lang="en-US" altLang="pt-BR" sz="2400"/>
              <a:t>producing a charge</a:t>
            </a:r>
          </a:p>
          <a:p>
            <a:pPr>
              <a:spcBef>
                <a:spcPct val="0"/>
              </a:spcBef>
              <a:buClrTx/>
              <a:buSzTx/>
              <a:buFontTx/>
              <a:buNone/>
            </a:pPr>
            <a:r>
              <a:rPr lang="en-US" altLang="pt-BR" sz="2400"/>
              <a:t>separation and a contact</a:t>
            </a:r>
          </a:p>
          <a:p>
            <a:pPr>
              <a:spcBef>
                <a:spcPct val="0"/>
              </a:spcBef>
              <a:buClrTx/>
              <a:buSzTx/>
              <a:buFontTx/>
              <a:buNone/>
            </a:pPr>
            <a:r>
              <a:rPr lang="en-US" altLang="pt-BR" sz="2400"/>
              <a:t>potential difference.</a:t>
            </a:r>
          </a:p>
        </p:txBody>
      </p:sp>
      <p:sp>
        <p:nvSpPr>
          <p:cNvPr id="11273" name="Text Box 10">
            <a:extLst>
              <a:ext uri="{FF2B5EF4-FFF2-40B4-BE49-F238E27FC236}">
                <a16:creationId xmlns:a16="http://schemas.microsoft.com/office/drawing/2014/main" id="{AE60809A-7E70-4ACD-B098-2AA280657222}"/>
              </a:ext>
            </a:extLst>
          </p:cNvPr>
          <p:cNvSpPr txBox="1">
            <a:spLocks noChangeArrowheads="1"/>
          </p:cNvSpPr>
          <p:nvPr/>
        </p:nvSpPr>
        <p:spPr bwMode="auto">
          <a:xfrm>
            <a:off x="6197601" y="3200401"/>
            <a:ext cx="58862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 –</a:t>
            </a:r>
          </a:p>
          <a:p>
            <a:pPr>
              <a:spcBef>
                <a:spcPct val="0"/>
              </a:spcBef>
              <a:buClrTx/>
              <a:buSzTx/>
              <a:buFontTx/>
              <a:buNone/>
            </a:pPr>
            <a:r>
              <a:rPr lang="en-US" altLang="pt-BR" sz="2400">
                <a:latin typeface="Times" panose="02020603050405020304" pitchFamily="18" charset="0"/>
              </a:rPr>
              <a:t>+ –</a:t>
            </a:r>
          </a:p>
          <a:p>
            <a:pPr>
              <a:spcBef>
                <a:spcPct val="0"/>
              </a:spcBef>
              <a:buClrTx/>
              <a:buSzTx/>
              <a:buFontTx/>
              <a:buNone/>
            </a:pPr>
            <a:r>
              <a:rPr lang="en-US" altLang="pt-BR" sz="2400">
                <a:latin typeface="Times"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23611B3-EFE2-A29B-7D1F-266CCBEC91C7}"/>
              </a:ext>
            </a:extLst>
          </p:cNvPr>
          <p:cNvSpPr>
            <a:spLocks noGrp="1" noRot="1" noChangeArrowheads="1"/>
          </p:cNvSpPr>
          <p:nvPr>
            <p:ph type="title"/>
          </p:nvPr>
        </p:nvSpPr>
        <p:spPr/>
        <p:txBody>
          <a:bodyPr/>
          <a:lstStyle/>
          <a:p>
            <a:pPr eaLnBrk="1" hangingPunct="1">
              <a:defRPr/>
            </a:pPr>
            <a:r>
              <a:rPr lang="en-US" altLang="pt-BR"/>
              <a:t>Two Electrolyte Solutions</a:t>
            </a:r>
          </a:p>
        </p:txBody>
      </p:sp>
      <p:pic>
        <p:nvPicPr>
          <p:cNvPr id="12291" name="Picture 4" descr="gaussian bands1.png                                            00036376 Macintosh                      B943B291:">
            <a:extLst>
              <a:ext uri="{FF2B5EF4-FFF2-40B4-BE49-F238E27FC236}">
                <a16:creationId xmlns:a16="http://schemas.microsoft.com/office/drawing/2014/main" id="{D448121D-FF75-DA81-779F-AE7BD10C83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752601"/>
            <a:ext cx="12001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5" descr="gaussian bands2.png                                            00036376 Macintosh                      B943B291:">
            <a:extLst>
              <a:ext uri="{FF2B5EF4-FFF2-40B4-BE49-F238E27FC236}">
                <a16:creationId xmlns:a16="http://schemas.microsoft.com/office/drawing/2014/main" id="{F1D16CA8-9630-26AE-85AD-243FA1708B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962401"/>
            <a:ext cx="12001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gaussian bands1.png                                            00036376 Macintosh                      B943B291:">
            <a:extLst>
              <a:ext uri="{FF2B5EF4-FFF2-40B4-BE49-F238E27FC236}">
                <a16:creationId xmlns:a16="http://schemas.microsoft.com/office/drawing/2014/main" id="{EF94E32F-CE71-F5F9-DCD8-82B1FFD2BA0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1" y="2362201"/>
            <a:ext cx="120332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gaussian bands2.png                                            00036376 Macintosh                      B943B291:">
            <a:extLst>
              <a:ext uri="{FF2B5EF4-FFF2-40B4-BE49-F238E27FC236}">
                <a16:creationId xmlns:a16="http://schemas.microsoft.com/office/drawing/2014/main" id="{D22DA831-EF25-D5BF-9E88-CD79AE00718D}"/>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9" y="3733800"/>
            <a:ext cx="105568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Line 8">
            <a:extLst>
              <a:ext uri="{FF2B5EF4-FFF2-40B4-BE49-F238E27FC236}">
                <a16:creationId xmlns:a16="http://schemas.microsoft.com/office/drawing/2014/main" id="{F8855468-80DF-8231-D565-AB8D00C2490C}"/>
              </a:ext>
            </a:extLst>
          </p:cNvPr>
          <p:cNvSpPr>
            <a:spLocks noChangeShapeType="1"/>
          </p:cNvSpPr>
          <p:nvPr/>
        </p:nvSpPr>
        <p:spPr bwMode="auto">
          <a:xfrm>
            <a:off x="4648200" y="3581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9">
            <a:extLst>
              <a:ext uri="{FF2B5EF4-FFF2-40B4-BE49-F238E27FC236}">
                <a16:creationId xmlns:a16="http://schemas.microsoft.com/office/drawing/2014/main" id="{0D92DE50-8740-F854-9A87-8FFEDCF56CE5}"/>
              </a:ext>
            </a:extLst>
          </p:cNvPr>
          <p:cNvSpPr txBox="1">
            <a:spLocks noChangeArrowheads="1"/>
          </p:cNvSpPr>
          <p:nvPr/>
        </p:nvSpPr>
        <p:spPr bwMode="auto">
          <a:xfrm>
            <a:off x="5588001" y="5470526"/>
            <a:ext cx="58862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400">
                <a:latin typeface="Times" panose="02020603050405020304" pitchFamily="18" charset="0"/>
              </a:rPr>
              <a:t>+ –</a:t>
            </a:r>
          </a:p>
          <a:p>
            <a:pPr>
              <a:spcBef>
                <a:spcPct val="0"/>
              </a:spcBef>
              <a:buClrTx/>
              <a:buSzTx/>
              <a:buFontTx/>
              <a:buNone/>
            </a:pPr>
            <a:r>
              <a:rPr lang="en-US" altLang="pt-BR" sz="2400">
                <a:latin typeface="Times" panose="02020603050405020304" pitchFamily="18" charset="0"/>
              </a:rPr>
              <a:t>+ –</a:t>
            </a:r>
          </a:p>
          <a:p>
            <a:pPr>
              <a:spcBef>
                <a:spcPct val="0"/>
              </a:spcBef>
              <a:buClrTx/>
              <a:buSzTx/>
              <a:buFontTx/>
              <a:buNone/>
            </a:pPr>
            <a:r>
              <a:rPr lang="en-US" altLang="pt-BR" sz="2400">
                <a:latin typeface="Times" panose="02020603050405020304" pitchFamily="18" charset="0"/>
              </a:rPr>
              <a:t>+ –</a:t>
            </a:r>
          </a:p>
        </p:txBody>
      </p:sp>
      <p:sp>
        <p:nvSpPr>
          <p:cNvPr id="12297" name="Text Box 10">
            <a:extLst>
              <a:ext uri="{FF2B5EF4-FFF2-40B4-BE49-F238E27FC236}">
                <a16:creationId xmlns:a16="http://schemas.microsoft.com/office/drawing/2014/main" id="{EB9C2A6A-C369-6ACE-F32F-4B35501F7AF6}"/>
              </a:ext>
            </a:extLst>
          </p:cNvPr>
          <p:cNvSpPr txBox="1">
            <a:spLocks noChangeArrowheads="1"/>
          </p:cNvSpPr>
          <p:nvPr/>
        </p:nvSpPr>
        <p:spPr bwMode="auto">
          <a:xfrm>
            <a:off x="8213725" y="3363914"/>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“Fermi” level</a:t>
            </a:r>
          </a:p>
        </p:txBody>
      </p:sp>
      <p:sp>
        <p:nvSpPr>
          <p:cNvPr id="12298" name="Text Box 11">
            <a:extLst>
              <a:ext uri="{FF2B5EF4-FFF2-40B4-BE49-F238E27FC236}">
                <a16:creationId xmlns:a16="http://schemas.microsoft.com/office/drawing/2014/main" id="{2A8886E1-4E73-D57C-2B63-EDDBF4FEE857}"/>
              </a:ext>
            </a:extLst>
          </p:cNvPr>
          <p:cNvSpPr txBox="1">
            <a:spLocks noChangeArrowheads="1"/>
          </p:cNvSpPr>
          <p:nvPr/>
        </p:nvSpPr>
        <p:spPr bwMode="auto">
          <a:xfrm>
            <a:off x="1812925" y="4430714"/>
            <a:ext cx="2470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3" panose="05040102010807070707" pitchFamily="18" charset="2"/>
              <a:buChar char="}"/>
              <a:defRPr sz="3200">
                <a:solidFill>
                  <a:schemeClr val="tx1"/>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SzPct val="80000"/>
              <a:buFont typeface="Wingdings 3" panose="05040102010807070707" pitchFamily="18" charset="2"/>
              <a:buChar char=""/>
              <a:defRPr sz="2400">
                <a:solidFill>
                  <a:schemeClr val="tx1"/>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80000"/>
              <a:buFont typeface="Wingdings 3" panose="05040102010807070707" pitchFamily="18" charset="2"/>
              <a:buChar char=""/>
              <a:defRPr sz="2000">
                <a:solidFill>
                  <a:schemeClr val="tx1"/>
                </a:solidFill>
                <a:latin typeface="Arial" panose="020B0604020202020204" pitchFamily="34" charset="0"/>
              </a:defRPr>
            </a:lvl9pPr>
          </a:lstStyle>
          <a:p>
            <a:pPr>
              <a:spcBef>
                <a:spcPct val="0"/>
              </a:spcBef>
              <a:buClrTx/>
              <a:buSzTx/>
              <a:buFontTx/>
              <a:buNone/>
            </a:pPr>
            <a:r>
              <a:rPr lang="en-US" altLang="pt-BR" sz="2000"/>
              <a:t>A charge separation</a:t>
            </a:r>
          </a:p>
          <a:p>
            <a:pPr>
              <a:spcBef>
                <a:spcPct val="0"/>
              </a:spcBef>
              <a:buClrTx/>
              <a:buSzTx/>
              <a:buFontTx/>
              <a:buNone/>
            </a:pPr>
            <a:r>
              <a:rPr lang="en-US" altLang="pt-BR" sz="2000"/>
              <a:t>arises to align the</a:t>
            </a:r>
          </a:p>
          <a:p>
            <a:pPr>
              <a:spcBef>
                <a:spcPct val="0"/>
              </a:spcBef>
              <a:buClrTx/>
              <a:buSzTx/>
              <a:buFontTx/>
              <a:buNone/>
            </a:pPr>
            <a:r>
              <a:rPr lang="en-US" altLang="pt-BR" sz="2000"/>
              <a:t>“Fermi” level and</a:t>
            </a:r>
          </a:p>
          <a:p>
            <a:pPr>
              <a:spcBef>
                <a:spcPct val="0"/>
              </a:spcBef>
              <a:buClrTx/>
              <a:buSzTx/>
              <a:buFontTx/>
              <a:buNone/>
            </a:pPr>
            <a:r>
              <a:rPr lang="en-US" altLang="pt-BR" sz="2000"/>
              <a:t>produces a potential</a:t>
            </a:r>
          </a:p>
          <a:p>
            <a:pPr>
              <a:spcBef>
                <a:spcPct val="0"/>
              </a:spcBef>
              <a:buClrTx/>
              <a:buSzTx/>
              <a:buFontTx/>
              <a:buNone/>
            </a:pPr>
            <a:r>
              <a:rPr lang="en-US" altLang="pt-BR" sz="2000"/>
              <a:t>at the interface.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2B613FE-8D07-A125-2593-D638DAB5A43E}"/>
              </a:ext>
            </a:extLst>
          </p:cNvPr>
          <p:cNvSpPr>
            <a:spLocks noGrp="1" noRot="1" noChangeArrowheads="1"/>
          </p:cNvSpPr>
          <p:nvPr>
            <p:ph type="title"/>
          </p:nvPr>
        </p:nvSpPr>
        <p:spPr/>
        <p:txBody>
          <a:bodyPr/>
          <a:lstStyle/>
          <a:p>
            <a:pPr eaLnBrk="1" hangingPunct="1">
              <a:defRPr/>
            </a:pPr>
            <a:r>
              <a:rPr lang="en-US" altLang="pt-BR"/>
              <a:t>Junction Potentials</a:t>
            </a:r>
          </a:p>
        </p:txBody>
      </p:sp>
      <p:sp>
        <p:nvSpPr>
          <p:cNvPr id="32771" name="Rectangle 3">
            <a:extLst>
              <a:ext uri="{FF2B5EF4-FFF2-40B4-BE49-F238E27FC236}">
                <a16:creationId xmlns:a16="http://schemas.microsoft.com/office/drawing/2014/main" id="{350C416A-71C5-7430-A841-3047832FF2D3}"/>
              </a:ext>
            </a:extLst>
          </p:cNvPr>
          <p:cNvSpPr>
            <a:spLocks noGrp="1" noRot="1" noChangeArrowheads="1"/>
          </p:cNvSpPr>
          <p:nvPr>
            <p:ph type="body" idx="1"/>
          </p:nvPr>
        </p:nvSpPr>
        <p:spPr/>
        <p:txBody>
          <a:bodyPr/>
          <a:lstStyle/>
          <a:p>
            <a:pPr eaLnBrk="1" hangingPunct="1">
              <a:buFont typeface="Wingdings 3" charset="2"/>
              <a:buNone/>
              <a:defRPr/>
            </a:pPr>
            <a:r>
              <a:rPr lang="en-US" altLang="pt-BR"/>
              <a:t>• In any circuit there are junction potentials whenever two dissimilar materials come into contact.</a:t>
            </a:r>
          </a:p>
          <a:p>
            <a:pPr eaLnBrk="1" hangingPunct="1">
              <a:buFont typeface="Wingdings 3" charset="2"/>
              <a:buNone/>
              <a:defRPr/>
            </a:pPr>
            <a:endParaRPr lang="en-US" altLang="pt-BR"/>
          </a:p>
          <a:p>
            <a:pPr eaLnBrk="1" hangingPunct="1">
              <a:buFont typeface="Wingdings 3" charset="2"/>
              <a:buNone/>
              <a:defRPr/>
            </a:pPr>
            <a:r>
              <a:rPr lang="en-US" altLang="pt-BR"/>
              <a:t>• We focus on the metal-solution interface in electrochemistry</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1035</TotalTime>
  <Words>7615</Words>
  <Application>Microsoft Office PowerPoint</Application>
  <PresentationFormat>Широкоэкранный</PresentationFormat>
  <Paragraphs>613</Paragraphs>
  <Slides>44</Slides>
  <Notes>41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44</vt:i4>
      </vt:variant>
    </vt:vector>
  </HeadingPairs>
  <TitlesOfParts>
    <vt:vector size="51" baseType="lpstr">
      <vt:lpstr>Arial</vt:lpstr>
      <vt:lpstr>Calibri</vt:lpstr>
      <vt:lpstr>Calibri Light</vt:lpstr>
      <vt:lpstr>Symbol</vt:lpstr>
      <vt:lpstr>Times</vt:lpstr>
      <vt:lpstr>Wingdings 3</vt:lpstr>
      <vt:lpstr>Тема Office</vt:lpstr>
      <vt:lpstr>Thermodynamics of electrochemical sourses</vt:lpstr>
      <vt:lpstr>Energy Levels</vt:lpstr>
      <vt:lpstr>Band Structure</vt:lpstr>
      <vt:lpstr>Fermi Level</vt:lpstr>
      <vt:lpstr>Two Conductors in Contact</vt:lpstr>
      <vt:lpstr>An Ion in Solution</vt:lpstr>
      <vt:lpstr>Metal in an Electrolyte Solution</vt:lpstr>
      <vt:lpstr>Two Electrolyte Solutions</vt:lpstr>
      <vt:lpstr>Junction Potentials</vt:lpstr>
      <vt:lpstr>Electrochemical Thermodynamics</vt:lpstr>
      <vt:lpstr>Chemical Potential</vt:lpstr>
      <vt:lpstr>Gibbs Free Energy</vt:lpstr>
      <vt:lpstr>Gibbs Function and Work</vt:lpstr>
      <vt:lpstr>Gibbs and the Cell Potential</vt:lpstr>
      <vt:lpstr>Standard Reference States</vt:lpstr>
      <vt:lpstr>Standard Reference States</vt:lpstr>
      <vt:lpstr>Activity</vt:lpstr>
      <vt:lpstr>Activity Coefficients</vt:lpstr>
      <vt:lpstr>Approximate Activity</vt:lpstr>
      <vt:lpstr>Solids, Solvents, Liquids</vt:lpstr>
      <vt:lpstr>Chemical Potential and Activity</vt:lpstr>
      <vt:lpstr>Reaction Quotient</vt:lpstr>
      <vt:lpstr>Simplifying Approximations</vt:lpstr>
      <vt:lpstr>Concentration Dependence</vt:lpstr>
      <vt:lpstr>Equilibrium</vt:lpstr>
      <vt:lpstr>An Electrochemical Cell</vt:lpstr>
      <vt:lpstr>Weston Cell Reactions</vt:lpstr>
      <vt:lpstr>Cell Notation</vt:lpstr>
      <vt:lpstr>Electrode Convention</vt:lpstr>
      <vt:lpstr>Daniell Cell</vt:lpstr>
      <vt:lpstr>Salt Bridge</vt:lpstr>
      <vt:lpstr>Flow of Charge</vt:lpstr>
      <vt:lpstr>Electrolytic Cell</vt:lpstr>
      <vt:lpstr>Half-Cell Potentials</vt:lpstr>
      <vt:lpstr>Standard Reduction Potentials</vt:lpstr>
      <vt:lpstr>So What Is The Half-Cell E˚?</vt:lpstr>
      <vt:lpstr>Standard as a Reference</vt:lpstr>
      <vt:lpstr>By Contrast…</vt:lpstr>
      <vt:lpstr>Standard Potential Tables</vt:lpstr>
      <vt:lpstr>Using the Tables</vt:lpstr>
      <vt:lpstr>Calculating Cell Potential</vt:lpstr>
      <vt:lpstr>Example</vt:lpstr>
      <vt:lpstr>Oxidative Strength</vt:lpstr>
      <vt:lpstr>Reductive Strength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2023-11-08T10:55:54Z</dcterms:modified>
</cp:coreProperties>
</file>